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sldIdLst>
    <p:sldId id="256" r:id="rId2"/>
    <p:sldId id="328" r:id="rId3"/>
    <p:sldId id="331" r:id="rId4"/>
    <p:sldId id="329" r:id="rId5"/>
    <p:sldId id="332" r:id="rId6"/>
    <p:sldId id="370" r:id="rId7"/>
    <p:sldId id="335" r:id="rId8"/>
    <p:sldId id="333" r:id="rId9"/>
    <p:sldId id="334" r:id="rId10"/>
    <p:sldId id="336" r:id="rId11"/>
    <p:sldId id="339" r:id="rId12"/>
    <p:sldId id="338" r:id="rId13"/>
    <p:sldId id="340" r:id="rId14"/>
    <p:sldId id="341" r:id="rId15"/>
    <p:sldId id="342" r:id="rId16"/>
    <p:sldId id="343" r:id="rId17"/>
    <p:sldId id="344" r:id="rId18"/>
    <p:sldId id="337" r:id="rId19"/>
    <p:sldId id="345" r:id="rId20"/>
    <p:sldId id="346" r:id="rId21"/>
    <p:sldId id="347" r:id="rId22"/>
    <p:sldId id="349" r:id="rId23"/>
    <p:sldId id="351" r:id="rId24"/>
    <p:sldId id="350" r:id="rId25"/>
    <p:sldId id="352" r:id="rId26"/>
    <p:sldId id="353" r:id="rId27"/>
    <p:sldId id="354" r:id="rId28"/>
    <p:sldId id="360" r:id="rId29"/>
    <p:sldId id="355" r:id="rId30"/>
    <p:sldId id="356" r:id="rId31"/>
    <p:sldId id="357" r:id="rId32"/>
    <p:sldId id="358" r:id="rId33"/>
    <p:sldId id="362" r:id="rId34"/>
    <p:sldId id="363" r:id="rId35"/>
    <p:sldId id="364" r:id="rId36"/>
    <p:sldId id="365" r:id="rId37"/>
    <p:sldId id="367" r:id="rId38"/>
    <p:sldId id="368" r:id="rId39"/>
    <p:sldId id="366" r:id="rId40"/>
    <p:sldId id="369" r:id="rId41"/>
    <p:sldId id="330" r:id="rId4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9797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2490" autoAdjust="0"/>
  </p:normalViewPr>
  <p:slideViewPr>
    <p:cSldViewPr snapToGrid="0">
      <p:cViewPr varScale="1">
        <p:scale>
          <a:sx n="62" d="100"/>
          <a:sy n="62" d="100"/>
        </p:scale>
        <p:origin x="82" y="57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EC3871B-45FB-4105-8ECD-AFCA80483E27}" type="doc">
      <dgm:prSet loTypeId="urn:microsoft.com/office/officeart/2008/layout/AlternatingHexagons" loCatId="list" qsTypeId="urn:microsoft.com/office/officeart/2005/8/quickstyle/simple1" qsCatId="simple" csTypeId="urn:microsoft.com/office/officeart/2005/8/colors/accent0_1" csCatId="mainScheme" phldr="1"/>
      <dgm:spPr/>
      <dgm:t>
        <a:bodyPr/>
        <a:lstStyle/>
        <a:p>
          <a:endParaRPr lang="en-GB"/>
        </a:p>
      </dgm:t>
    </dgm:pt>
    <dgm:pt modelId="{95F7D7ED-7EEB-44FB-AD53-B2E6D41D9C3D}">
      <dgm:prSet phldrT="[Text]" custT="1"/>
      <dgm:spPr/>
      <dgm:t>
        <a:bodyPr/>
        <a:lstStyle/>
        <a:p>
          <a:r>
            <a:rPr lang="en-GB" sz="3600" b="0" dirty="0"/>
            <a:t>Fear</a:t>
          </a:r>
          <a:endParaRPr lang="en-GB" sz="4000" b="0" dirty="0"/>
        </a:p>
      </dgm:t>
    </dgm:pt>
    <dgm:pt modelId="{34575851-91C5-4632-B774-CE432FA6931E}" type="parTrans" cxnId="{0A4FFDD7-E293-416A-A2AC-4F6E71125C0B}">
      <dgm:prSet/>
      <dgm:spPr/>
      <dgm:t>
        <a:bodyPr/>
        <a:lstStyle/>
        <a:p>
          <a:endParaRPr lang="en-GB"/>
        </a:p>
      </dgm:t>
    </dgm:pt>
    <dgm:pt modelId="{A2EFC917-5C77-4149-A838-0CEF837D9F1A}" type="sibTrans" cxnId="{0A4FFDD7-E293-416A-A2AC-4F6E71125C0B}">
      <dgm:prSet/>
      <dgm:spPr/>
      <dgm:t>
        <a:bodyPr/>
        <a:lstStyle/>
        <a:p>
          <a:r>
            <a:rPr lang="en-GB" dirty="0"/>
            <a:t>Hate</a:t>
          </a:r>
        </a:p>
      </dgm:t>
    </dgm:pt>
    <dgm:pt modelId="{0F3E2117-C760-4182-82C6-121DE5A4973C}">
      <dgm:prSet phldrT="[Text]" custT="1"/>
      <dgm:spPr/>
      <dgm:t>
        <a:bodyPr/>
        <a:lstStyle/>
        <a:p>
          <a:r>
            <a:rPr lang="en-GB" sz="3200" dirty="0"/>
            <a:t>Love</a:t>
          </a:r>
        </a:p>
      </dgm:t>
    </dgm:pt>
    <dgm:pt modelId="{C49FB27E-C385-407E-BB7E-4EF86D3D2CF6}" type="parTrans" cxnId="{F40A1C00-2749-4B5F-AA57-2E7CAD318D3B}">
      <dgm:prSet/>
      <dgm:spPr/>
      <dgm:t>
        <a:bodyPr/>
        <a:lstStyle/>
        <a:p>
          <a:endParaRPr lang="en-GB"/>
        </a:p>
      </dgm:t>
    </dgm:pt>
    <dgm:pt modelId="{C85CF0FF-6FAF-4B3D-964C-17D07446C7CA}" type="sibTrans" cxnId="{F40A1C00-2749-4B5F-AA57-2E7CAD318D3B}">
      <dgm:prSet/>
      <dgm:spPr/>
      <dgm:t>
        <a:bodyPr/>
        <a:lstStyle/>
        <a:p>
          <a:r>
            <a:rPr lang="en-GB" dirty="0"/>
            <a:t>Thinking</a:t>
          </a:r>
        </a:p>
      </dgm:t>
    </dgm:pt>
    <dgm:pt modelId="{8AD591C5-2A07-4A70-B902-A7CC2D57A3FA}">
      <dgm:prSet phldrT="[Text]" custT="1"/>
      <dgm:spPr/>
      <dgm:t>
        <a:bodyPr/>
        <a:lstStyle/>
        <a:p>
          <a:r>
            <a:rPr lang="en-GB" sz="4800" i="1" dirty="0" err="1"/>
            <a:t>Levav</a:t>
          </a:r>
          <a:endParaRPr lang="en-GB" sz="1400" i="1" dirty="0"/>
        </a:p>
      </dgm:t>
    </dgm:pt>
    <dgm:pt modelId="{450943CD-1B83-4A92-A35F-ED2B00F1AFEA}" type="parTrans" cxnId="{B4C427A9-C003-4445-8285-9CF7AC9D0A55}">
      <dgm:prSet/>
      <dgm:spPr/>
      <dgm:t>
        <a:bodyPr/>
        <a:lstStyle/>
        <a:p>
          <a:endParaRPr lang="en-GB"/>
        </a:p>
      </dgm:t>
    </dgm:pt>
    <dgm:pt modelId="{7EEBD62A-0954-4246-887C-284192047700}" type="sibTrans" cxnId="{B4C427A9-C003-4445-8285-9CF7AC9D0A55}">
      <dgm:prSet/>
      <dgm:spPr/>
      <dgm:t>
        <a:bodyPr/>
        <a:lstStyle/>
        <a:p>
          <a:endParaRPr lang="en-GB"/>
        </a:p>
      </dgm:t>
    </dgm:pt>
    <dgm:pt modelId="{4B067B05-FA34-41E6-B4E5-1F3CB93F3152}">
      <dgm:prSet phldrT="[Text]"/>
      <dgm:spPr/>
      <dgm:t>
        <a:bodyPr/>
        <a:lstStyle/>
        <a:p>
          <a:r>
            <a:rPr lang="en-GB" dirty="0"/>
            <a:t>Intent</a:t>
          </a:r>
        </a:p>
      </dgm:t>
    </dgm:pt>
    <dgm:pt modelId="{60F6CF04-A978-4930-BD90-A723EB711146}" type="parTrans" cxnId="{075A16F3-F93A-4C7E-A925-EFDE41CB8A83}">
      <dgm:prSet/>
      <dgm:spPr/>
      <dgm:t>
        <a:bodyPr/>
        <a:lstStyle/>
        <a:p>
          <a:endParaRPr lang="en-GB"/>
        </a:p>
      </dgm:t>
    </dgm:pt>
    <dgm:pt modelId="{A139C313-878B-48D2-B301-F35954A1D8A8}" type="sibTrans" cxnId="{075A16F3-F93A-4C7E-A925-EFDE41CB8A83}">
      <dgm:prSet/>
      <dgm:spPr/>
      <dgm:t>
        <a:bodyPr/>
        <a:lstStyle/>
        <a:p>
          <a:r>
            <a:rPr lang="en-GB" dirty="0"/>
            <a:t>Wisdom</a:t>
          </a:r>
        </a:p>
      </dgm:t>
    </dgm:pt>
    <dgm:pt modelId="{9828DC2D-1FBC-4AEF-8CA9-CE2DED3C4436}">
      <dgm:prSet phldrT="[Text]" custT="1"/>
      <dgm:spPr/>
      <dgm:t>
        <a:bodyPr/>
        <a:lstStyle/>
        <a:p>
          <a:r>
            <a:rPr lang="en-GB" sz="5400" b="1" dirty="0"/>
            <a:t>?</a:t>
          </a:r>
        </a:p>
      </dgm:t>
    </dgm:pt>
    <dgm:pt modelId="{C703E752-7D05-44D5-978A-E3F1866BEF5C}" type="parTrans" cxnId="{10AE26EC-2C66-496F-9ED4-531D0F557979}">
      <dgm:prSet/>
      <dgm:spPr/>
      <dgm:t>
        <a:bodyPr/>
        <a:lstStyle/>
        <a:p>
          <a:endParaRPr lang="en-GB"/>
        </a:p>
      </dgm:t>
    </dgm:pt>
    <dgm:pt modelId="{F6C4B0A0-30BD-4FA5-83FE-44A36F0782FB}" type="sibTrans" cxnId="{10AE26EC-2C66-496F-9ED4-531D0F557979}">
      <dgm:prSet/>
      <dgm:spPr/>
      <dgm:t>
        <a:bodyPr/>
        <a:lstStyle/>
        <a:p>
          <a:endParaRPr lang="en-GB"/>
        </a:p>
      </dgm:t>
    </dgm:pt>
    <dgm:pt modelId="{7ACD2D6C-4F89-4BE4-AF76-E100C7617EFF}" type="pres">
      <dgm:prSet presAssocID="{8EC3871B-45FB-4105-8ECD-AFCA80483E27}" presName="Name0" presStyleCnt="0">
        <dgm:presLayoutVars>
          <dgm:chMax/>
          <dgm:chPref/>
          <dgm:dir/>
          <dgm:animLvl val="lvl"/>
        </dgm:presLayoutVars>
      </dgm:prSet>
      <dgm:spPr/>
    </dgm:pt>
    <dgm:pt modelId="{B46A9975-DE6C-4048-82FD-68731F16987B}" type="pres">
      <dgm:prSet presAssocID="{95F7D7ED-7EEB-44FB-AD53-B2E6D41D9C3D}" presName="composite" presStyleCnt="0"/>
      <dgm:spPr/>
    </dgm:pt>
    <dgm:pt modelId="{8E9C27F1-99C5-48F4-97B0-21416C581D7F}" type="pres">
      <dgm:prSet presAssocID="{95F7D7ED-7EEB-44FB-AD53-B2E6D41D9C3D}" presName="Parent1" presStyleLbl="node1" presStyleIdx="0" presStyleCnt="6" custScaleX="105396">
        <dgm:presLayoutVars>
          <dgm:chMax val="1"/>
          <dgm:chPref val="1"/>
          <dgm:bulletEnabled val="1"/>
        </dgm:presLayoutVars>
      </dgm:prSet>
      <dgm:spPr/>
    </dgm:pt>
    <dgm:pt modelId="{E53B190D-7CC5-42D3-89F9-E3E27941BE20}" type="pres">
      <dgm:prSet presAssocID="{95F7D7ED-7EEB-44FB-AD53-B2E6D41D9C3D}" presName="Childtext1" presStyleLbl="revTx" presStyleIdx="0" presStyleCnt="3">
        <dgm:presLayoutVars>
          <dgm:chMax val="0"/>
          <dgm:chPref val="0"/>
          <dgm:bulletEnabled val="1"/>
        </dgm:presLayoutVars>
      </dgm:prSet>
      <dgm:spPr/>
    </dgm:pt>
    <dgm:pt modelId="{9F04E714-3625-4A06-AA97-1F8D4703BD78}" type="pres">
      <dgm:prSet presAssocID="{95F7D7ED-7EEB-44FB-AD53-B2E6D41D9C3D}" presName="BalanceSpacing" presStyleCnt="0"/>
      <dgm:spPr/>
    </dgm:pt>
    <dgm:pt modelId="{6CA662C5-DFB6-41BB-8662-DB03D7AA6951}" type="pres">
      <dgm:prSet presAssocID="{95F7D7ED-7EEB-44FB-AD53-B2E6D41D9C3D}" presName="BalanceSpacing1" presStyleCnt="0"/>
      <dgm:spPr/>
    </dgm:pt>
    <dgm:pt modelId="{2E786A06-7690-4E8F-B10C-1CBE266EC2B7}" type="pres">
      <dgm:prSet presAssocID="{A2EFC917-5C77-4149-A838-0CEF837D9F1A}" presName="Accent1Text" presStyleLbl="node1" presStyleIdx="1" presStyleCnt="6"/>
      <dgm:spPr/>
    </dgm:pt>
    <dgm:pt modelId="{FC6B1522-CEE1-4EE6-888B-22998AD9EF14}" type="pres">
      <dgm:prSet presAssocID="{A2EFC917-5C77-4149-A838-0CEF837D9F1A}" presName="spaceBetweenRectangles" presStyleCnt="0"/>
      <dgm:spPr/>
    </dgm:pt>
    <dgm:pt modelId="{7D17A92F-23D3-47EF-BBA5-DEB301F14F05}" type="pres">
      <dgm:prSet presAssocID="{0F3E2117-C760-4182-82C6-121DE5A4973C}" presName="composite" presStyleCnt="0"/>
      <dgm:spPr/>
    </dgm:pt>
    <dgm:pt modelId="{602AAA13-8FB3-4376-B62A-7B7CE0BA8127}" type="pres">
      <dgm:prSet presAssocID="{0F3E2117-C760-4182-82C6-121DE5A4973C}" presName="Parent1" presStyleLbl="node1" presStyleIdx="2" presStyleCnt="6">
        <dgm:presLayoutVars>
          <dgm:chMax val="1"/>
          <dgm:chPref val="1"/>
          <dgm:bulletEnabled val="1"/>
        </dgm:presLayoutVars>
      </dgm:prSet>
      <dgm:spPr/>
    </dgm:pt>
    <dgm:pt modelId="{4456EE86-0D4A-48C5-BA3D-F9FEFF808BC6}" type="pres">
      <dgm:prSet presAssocID="{0F3E2117-C760-4182-82C6-121DE5A4973C}" presName="Childtext1" presStyleLbl="revTx" presStyleIdx="1" presStyleCnt="3">
        <dgm:presLayoutVars>
          <dgm:chMax val="0"/>
          <dgm:chPref val="0"/>
          <dgm:bulletEnabled val="1"/>
        </dgm:presLayoutVars>
      </dgm:prSet>
      <dgm:spPr/>
    </dgm:pt>
    <dgm:pt modelId="{80BB2665-737D-42BB-BA8B-2985A6E9158F}" type="pres">
      <dgm:prSet presAssocID="{0F3E2117-C760-4182-82C6-121DE5A4973C}" presName="BalanceSpacing" presStyleCnt="0"/>
      <dgm:spPr/>
    </dgm:pt>
    <dgm:pt modelId="{9D31A97D-92E5-4C8D-8547-C8BA1B11E237}" type="pres">
      <dgm:prSet presAssocID="{0F3E2117-C760-4182-82C6-121DE5A4973C}" presName="BalanceSpacing1" presStyleCnt="0"/>
      <dgm:spPr/>
    </dgm:pt>
    <dgm:pt modelId="{97674B23-BA3B-41BE-A82F-EC868E2E8D1E}" type="pres">
      <dgm:prSet presAssocID="{C85CF0FF-6FAF-4B3D-964C-17D07446C7CA}" presName="Accent1Text" presStyleLbl="node1" presStyleIdx="3" presStyleCnt="6"/>
      <dgm:spPr/>
    </dgm:pt>
    <dgm:pt modelId="{2FAAA74A-8414-4BEF-9A51-ADEF42C0C4D0}" type="pres">
      <dgm:prSet presAssocID="{C85CF0FF-6FAF-4B3D-964C-17D07446C7CA}" presName="spaceBetweenRectangles" presStyleCnt="0"/>
      <dgm:spPr/>
    </dgm:pt>
    <dgm:pt modelId="{151838D7-E9AA-4E3E-94D3-8C25AFFCADD2}" type="pres">
      <dgm:prSet presAssocID="{4B067B05-FA34-41E6-B4E5-1F3CB93F3152}" presName="composite" presStyleCnt="0"/>
      <dgm:spPr/>
    </dgm:pt>
    <dgm:pt modelId="{8CA38FD6-6371-492A-8808-43CBA997BE21}" type="pres">
      <dgm:prSet presAssocID="{4B067B05-FA34-41E6-B4E5-1F3CB93F3152}" presName="Parent1" presStyleLbl="node1" presStyleIdx="4" presStyleCnt="6">
        <dgm:presLayoutVars>
          <dgm:chMax val="1"/>
          <dgm:chPref val="1"/>
          <dgm:bulletEnabled val="1"/>
        </dgm:presLayoutVars>
      </dgm:prSet>
      <dgm:spPr/>
    </dgm:pt>
    <dgm:pt modelId="{10C9631C-520E-4AB7-9AE3-2A61ECE8830D}" type="pres">
      <dgm:prSet presAssocID="{4B067B05-FA34-41E6-B4E5-1F3CB93F3152}" presName="Childtext1" presStyleLbl="revTx" presStyleIdx="2" presStyleCnt="3">
        <dgm:presLayoutVars>
          <dgm:chMax val="0"/>
          <dgm:chPref val="0"/>
          <dgm:bulletEnabled val="1"/>
        </dgm:presLayoutVars>
      </dgm:prSet>
      <dgm:spPr/>
    </dgm:pt>
    <dgm:pt modelId="{4B0354ED-5892-4448-826F-8EDB4388F8BD}" type="pres">
      <dgm:prSet presAssocID="{4B067B05-FA34-41E6-B4E5-1F3CB93F3152}" presName="BalanceSpacing" presStyleCnt="0"/>
      <dgm:spPr/>
    </dgm:pt>
    <dgm:pt modelId="{6C7EFF6B-3E3A-486A-A79C-A85D7651A2DE}" type="pres">
      <dgm:prSet presAssocID="{4B067B05-FA34-41E6-B4E5-1F3CB93F3152}" presName="BalanceSpacing1" presStyleCnt="0"/>
      <dgm:spPr/>
    </dgm:pt>
    <dgm:pt modelId="{54C60044-4B96-410E-9703-C4BC6F7C1024}" type="pres">
      <dgm:prSet presAssocID="{A139C313-878B-48D2-B301-F35954A1D8A8}" presName="Accent1Text" presStyleLbl="node1" presStyleIdx="5" presStyleCnt="6"/>
      <dgm:spPr/>
    </dgm:pt>
  </dgm:ptLst>
  <dgm:cxnLst>
    <dgm:cxn modelId="{F40A1C00-2749-4B5F-AA57-2E7CAD318D3B}" srcId="{8EC3871B-45FB-4105-8ECD-AFCA80483E27}" destId="{0F3E2117-C760-4182-82C6-121DE5A4973C}" srcOrd="1" destOrd="0" parTransId="{C49FB27E-C385-407E-BB7E-4EF86D3D2CF6}" sibTransId="{C85CF0FF-6FAF-4B3D-964C-17D07446C7CA}"/>
    <dgm:cxn modelId="{88F4FF10-1447-42EC-95F4-3B797AA3F022}" type="presOf" srcId="{C85CF0FF-6FAF-4B3D-964C-17D07446C7CA}" destId="{97674B23-BA3B-41BE-A82F-EC868E2E8D1E}" srcOrd="0" destOrd="0" presId="urn:microsoft.com/office/officeart/2008/layout/AlternatingHexagons"/>
    <dgm:cxn modelId="{E5164938-908F-4660-BB48-AF68D2AF2E52}" type="presOf" srcId="{4B067B05-FA34-41E6-B4E5-1F3CB93F3152}" destId="{8CA38FD6-6371-492A-8808-43CBA997BE21}" srcOrd="0" destOrd="0" presId="urn:microsoft.com/office/officeart/2008/layout/AlternatingHexagons"/>
    <dgm:cxn modelId="{D7EC8F39-EE01-43F7-B5DE-B6BABF3AC468}" type="presOf" srcId="{8EC3871B-45FB-4105-8ECD-AFCA80483E27}" destId="{7ACD2D6C-4F89-4BE4-AF76-E100C7617EFF}" srcOrd="0" destOrd="0" presId="urn:microsoft.com/office/officeart/2008/layout/AlternatingHexagons"/>
    <dgm:cxn modelId="{4F1A3763-99D8-4FF9-8737-BD9D38BC2783}" type="presOf" srcId="{95F7D7ED-7EEB-44FB-AD53-B2E6D41D9C3D}" destId="{8E9C27F1-99C5-48F4-97B0-21416C581D7F}" srcOrd="0" destOrd="0" presId="urn:microsoft.com/office/officeart/2008/layout/AlternatingHexagons"/>
    <dgm:cxn modelId="{37AE7874-6E63-4E8D-ACFD-429E1661A4CC}" type="presOf" srcId="{0F3E2117-C760-4182-82C6-121DE5A4973C}" destId="{602AAA13-8FB3-4376-B62A-7B7CE0BA8127}" srcOrd="0" destOrd="0" presId="urn:microsoft.com/office/officeart/2008/layout/AlternatingHexagons"/>
    <dgm:cxn modelId="{FA005B5A-6F95-486C-B295-036335E78ABF}" type="presOf" srcId="{8AD591C5-2A07-4A70-B902-A7CC2D57A3FA}" destId="{4456EE86-0D4A-48C5-BA3D-F9FEFF808BC6}" srcOrd="0" destOrd="0" presId="urn:microsoft.com/office/officeart/2008/layout/AlternatingHexagons"/>
    <dgm:cxn modelId="{3BC5538A-82AA-4FCD-B9EF-725D80481788}" type="presOf" srcId="{A139C313-878B-48D2-B301-F35954A1D8A8}" destId="{54C60044-4B96-410E-9703-C4BC6F7C1024}" srcOrd="0" destOrd="0" presId="urn:microsoft.com/office/officeart/2008/layout/AlternatingHexagons"/>
    <dgm:cxn modelId="{B4C427A9-C003-4445-8285-9CF7AC9D0A55}" srcId="{0F3E2117-C760-4182-82C6-121DE5A4973C}" destId="{8AD591C5-2A07-4A70-B902-A7CC2D57A3FA}" srcOrd="0" destOrd="0" parTransId="{450943CD-1B83-4A92-A35F-ED2B00F1AFEA}" sibTransId="{7EEBD62A-0954-4246-887C-284192047700}"/>
    <dgm:cxn modelId="{277E66B6-18A6-4E34-8DF4-B5D2FBE408FA}" type="presOf" srcId="{9828DC2D-1FBC-4AEF-8CA9-CE2DED3C4436}" destId="{10C9631C-520E-4AB7-9AE3-2A61ECE8830D}" srcOrd="0" destOrd="0" presId="urn:microsoft.com/office/officeart/2008/layout/AlternatingHexagons"/>
    <dgm:cxn modelId="{0A4FFDD7-E293-416A-A2AC-4F6E71125C0B}" srcId="{8EC3871B-45FB-4105-8ECD-AFCA80483E27}" destId="{95F7D7ED-7EEB-44FB-AD53-B2E6D41D9C3D}" srcOrd="0" destOrd="0" parTransId="{34575851-91C5-4632-B774-CE432FA6931E}" sibTransId="{A2EFC917-5C77-4149-A838-0CEF837D9F1A}"/>
    <dgm:cxn modelId="{549EEBE0-5FDD-4228-9E74-C71D33056441}" type="presOf" srcId="{A2EFC917-5C77-4149-A838-0CEF837D9F1A}" destId="{2E786A06-7690-4E8F-B10C-1CBE266EC2B7}" srcOrd="0" destOrd="0" presId="urn:microsoft.com/office/officeart/2008/layout/AlternatingHexagons"/>
    <dgm:cxn modelId="{10AE26EC-2C66-496F-9ED4-531D0F557979}" srcId="{4B067B05-FA34-41E6-B4E5-1F3CB93F3152}" destId="{9828DC2D-1FBC-4AEF-8CA9-CE2DED3C4436}" srcOrd="0" destOrd="0" parTransId="{C703E752-7D05-44D5-978A-E3F1866BEF5C}" sibTransId="{F6C4B0A0-30BD-4FA5-83FE-44A36F0782FB}"/>
    <dgm:cxn modelId="{075A16F3-F93A-4C7E-A925-EFDE41CB8A83}" srcId="{8EC3871B-45FB-4105-8ECD-AFCA80483E27}" destId="{4B067B05-FA34-41E6-B4E5-1F3CB93F3152}" srcOrd="2" destOrd="0" parTransId="{60F6CF04-A978-4930-BD90-A723EB711146}" sibTransId="{A139C313-878B-48D2-B301-F35954A1D8A8}"/>
    <dgm:cxn modelId="{C3217A9E-EAD4-4FF1-92FB-7EBAEE860CA6}" type="presParOf" srcId="{7ACD2D6C-4F89-4BE4-AF76-E100C7617EFF}" destId="{B46A9975-DE6C-4048-82FD-68731F16987B}" srcOrd="0" destOrd="0" presId="urn:microsoft.com/office/officeart/2008/layout/AlternatingHexagons"/>
    <dgm:cxn modelId="{131E92CF-E38B-4C9F-A3D6-BEE1ED5D66F7}" type="presParOf" srcId="{B46A9975-DE6C-4048-82FD-68731F16987B}" destId="{8E9C27F1-99C5-48F4-97B0-21416C581D7F}" srcOrd="0" destOrd="0" presId="urn:microsoft.com/office/officeart/2008/layout/AlternatingHexagons"/>
    <dgm:cxn modelId="{E2E872A5-F42B-432A-BAD9-50BB03EE875D}" type="presParOf" srcId="{B46A9975-DE6C-4048-82FD-68731F16987B}" destId="{E53B190D-7CC5-42D3-89F9-E3E27941BE20}" srcOrd="1" destOrd="0" presId="urn:microsoft.com/office/officeart/2008/layout/AlternatingHexagons"/>
    <dgm:cxn modelId="{C760968C-5B2F-4631-ABB3-7CACC48AAC66}" type="presParOf" srcId="{B46A9975-DE6C-4048-82FD-68731F16987B}" destId="{9F04E714-3625-4A06-AA97-1F8D4703BD78}" srcOrd="2" destOrd="0" presId="urn:microsoft.com/office/officeart/2008/layout/AlternatingHexagons"/>
    <dgm:cxn modelId="{5D0D8B21-A012-4DBD-82AB-FDBF55302CFF}" type="presParOf" srcId="{B46A9975-DE6C-4048-82FD-68731F16987B}" destId="{6CA662C5-DFB6-41BB-8662-DB03D7AA6951}" srcOrd="3" destOrd="0" presId="urn:microsoft.com/office/officeart/2008/layout/AlternatingHexagons"/>
    <dgm:cxn modelId="{35C88BAA-414F-47A0-8E78-8F9080879770}" type="presParOf" srcId="{B46A9975-DE6C-4048-82FD-68731F16987B}" destId="{2E786A06-7690-4E8F-B10C-1CBE266EC2B7}" srcOrd="4" destOrd="0" presId="urn:microsoft.com/office/officeart/2008/layout/AlternatingHexagons"/>
    <dgm:cxn modelId="{539DD1AF-AAB1-4BBB-8E0E-9A1C2BDFA6B5}" type="presParOf" srcId="{7ACD2D6C-4F89-4BE4-AF76-E100C7617EFF}" destId="{FC6B1522-CEE1-4EE6-888B-22998AD9EF14}" srcOrd="1" destOrd="0" presId="urn:microsoft.com/office/officeart/2008/layout/AlternatingHexagons"/>
    <dgm:cxn modelId="{128BCDF1-E1A1-4EA7-B81D-7BF2BF8DDF2D}" type="presParOf" srcId="{7ACD2D6C-4F89-4BE4-AF76-E100C7617EFF}" destId="{7D17A92F-23D3-47EF-BBA5-DEB301F14F05}" srcOrd="2" destOrd="0" presId="urn:microsoft.com/office/officeart/2008/layout/AlternatingHexagons"/>
    <dgm:cxn modelId="{7F06B90D-8985-47DA-B307-66C359F9E99C}" type="presParOf" srcId="{7D17A92F-23D3-47EF-BBA5-DEB301F14F05}" destId="{602AAA13-8FB3-4376-B62A-7B7CE0BA8127}" srcOrd="0" destOrd="0" presId="urn:microsoft.com/office/officeart/2008/layout/AlternatingHexagons"/>
    <dgm:cxn modelId="{0880E3D6-932C-4296-A0EB-C77987ED21EA}" type="presParOf" srcId="{7D17A92F-23D3-47EF-BBA5-DEB301F14F05}" destId="{4456EE86-0D4A-48C5-BA3D-F9FEFF808BC6}" srcOrd="1" destOrd="0" presId="urn:microsoft.com/office/officeart/2008/layout/AlternatingHexagons"/>
    <dgm:cxn modelId="{54BE764F-6584-4DBC-8342-39B2C40D4363}" type="presParOf" srcId="{7D17A92F-23D3-47EF-BBA5-DEB301F14F05}" destId="{80BB2665-737D-42BB-BA8B-2985A6E9158F}" srcOrd="2" destOrd="0" presId="urn:microsoft.com/office/officeart/2008/layout/AlternatingHexagons"/>
    <dgm:cxn modelId="{A0AF3091-96EE-42E6-A596-511FF3226E20}" type="presParOf" srcId="{7D17A92F-23D3-47EF-BBA5-DEB301F14F05}" destId="{9D31A97D-92E5-4C8D-8547-C8BA1B11E237}" srcOrd="3" destOrd="0" presId="urn:microsoft.com/office/officeart/2008/layout/AlternatingHexagons"/>
    <dgm:cxn modelId="{71DE7CE8-EF62-465C-8FA4-4FEEC6E2AAFF}" type="presParOf" srcId="{7D17A92F-23D3-47EF-BBA5-DEB301F14F05}" destId="{97674B23-BA3B-41BE-A82F-EC868E2E8D1E}" srcOrd="4" destOrd="0" presId="urn:microsoft.com/office/officeart/2008/layout/AlternatingHexagons"/>
    <dgm:cxn modelId="{2FE05461-0BC5-491F-BD30-5C5F16F77FAC}" type="presParOf" srcId="{7ACD2D6C-4F89-4BE4-AF76-E100C7617EFF}" destId="{2FAAA74A-8414-4BEF-9A51-ADEF42C0C4D0}" srcOrd="3" destOrd="0" presId="urn:microsoft.com/office/officeart/2008/layout/AlternatingHexagons"/>
    <dgm:cxn modelId="{4C352CD5-0212-493F-BBBB-75E5231FD9F1}" type="presParOf" srcId="{7ACD2D6C-4F89-4BE4-AF76-E100C7617EFF}" destId="{151838D7-E9AA-4E3E-94D3-8C25AFFCADD2}" srcOrd="4" destOrd="0" presId="urn:microsoft.com/office/officeart/2008/layout/AlternatingHexagons"/>
    <dgm:cxn modelId="{64F694B6-ECF0-4FF1-9785-802A1B9535CB}" type="presParOf" srcId="{151838D7-E9AA-4E3E-94D3-8C25AFFCADD2}" destId="{8CA38FD6-6371-492A-8808-43CBA997BE21}" srcOrd="0" destOrd="0" presId="urn:microsoft.com/office/officeart/2008/layout/AlternatingHexagons"/>
    <dgm:cxn modelId="{0F4662F2-886B-40C2-A4E3-597A7D0F9489}" type="presParOf" srcId="{151838D7-E9AA-4E3E-94D3-8C25AFFCADD2}" destId="{10C9631C-520E-4AB7-9AE3-2A61ECE8830D}" srcOrd="1" destOrd="0" presId="urn:microsoft.com/office/officeart/2008/layout/AlternatingHexagons"/>
    <dgm:cxn modelId="{A02D1E27-BDCD-47B1-AE57-2CD0F8B25B18}" type="presParOf" srcId="{151838D7-E9AA-4E3E-94D3-8C25AFFCADD2}" destId="{4B0354ED-5892-4448-826F-8EDB4388F8BD}" srcOrd="2" destOrd="0" presId="urn:microsoft.com/office/officeart/2008/layout/AlternatingHexagons"/>
    <dgm:cxn modelId="{3F32B11B-D9F7-4327-BEBA-9F6A2E82149D}" type="presParOf" srcId="{151838D7-E9AA-4E3E-94D3-8C25AFFCADD2}" destId="{6C7EFF6B-3E3A-486A-A79C-A85D7651A2DE}" srcOrd="3" destOrd="0" presId="urn:microsoft.com/office/officeart/2008/layout/AlternatingHexagons"/>
    <dgm:cxn modelId="{C814833E-406D-4929-A3D4-41611F7A6B4D}" type="presParOf" srcId="{151838D7-E9AA-4E3E-94D3-8C25AFFCADD2}" destId="{54C60044-4B96-410E-9703-C4BC6F7C1024}" srcOrd="4" destOrd="0" presId="urn:microsoft.com/office/officeart/2008/layout/AlternatingHexagon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EC3871B-45FB-4105-8ECD-AFCA80483E27}" type="doc">
      <dgm:prSet loTypeId="urn:microsoft.com/office/officeart/2008/layout/AlternatingHexagons" loCatId="list" qsTypeId="urn:microsoft.com/office/officeart/2005/8/quickstyle/simple1" qsCatId="simple" csTypeId="urn:microsoft.com/office/officeart/2005/8/colors/accent0_1" csCatId="mainScheme" phldr="1"/>
      <dgm:spPr/>
      <dgm:t>
        <a:bodyPr/>
        <a:lstStyle/>
        <a:p>
          <a:endParaRPr lang="en-GB"/>
        </a:p>
      </dgm:t>
    </dgm:pt>
    <dgm:pt modelId="{95F7D7ED-7EEB-44FB-AD53-B2E6D41D9C3D}">
      <dgm:prSet phldrT="[Text]" custT="1"/>
      <dgm:spPr/>
      <dgm:t>
        <a:bodyPr/>
        <a:lstStyle/>
        <a:p>
          <a:r>
            <a:rPr lang="en-GB" sz="3200" b="0" i="0" dirty="0"/>
            <a:t>Body</a:t>
          </a:r>
          <a:endParaRPr lang="en-GB" sz="2500" b="0" i="0" dirty="0"/>
        </a:p>
      </dgm:t>
    </dgm:pt>
    <dgm:pt modelId="{34575851-91C5-4632-B774-CE432FA6931E}" type="parTrans" cxnId="{0A4FFDD7-E293-416A-A2AC-4F6E71125C0B}">
      <dgm:prSet/>
      <dgm:spPr/>
      <dgm:t>
        <a:bodyPr/>
        <a:lstStyle/>
        <a:p>
          <a:endParaRPr lang="en-GB"/>
        </a:p>
      </dgm:t>
    </dgm:pt>
    <dgm:pt modelId="{A2EFC917-5C77-4149-A838-0CEF837D9F1A}" type="sibTrans" cxnId="{0A4FFDD7-E293-416A-A2AC-4F6E71125C0B}">
      <dgm:prSet/>
      <dgm:spPr/>
      <dgm:t>
        <a:bodyPr/>
        <a:lstStyle/>
        <a:p>
          <a:r>
            <a:rPr lang="en-GB" dirty="0"/>
            <a:t>Flesh</a:t>
          </a:r>
        </a:p>
      </dgm:t>
    </dgm:pt>
    <dgm:pt modelId="{0F3E2117-C760-4182-82C6-121DE5A4973C}">
      <dgm:prSet phldrT="[Text]" custT="1"/>
      <dgm:spPr/>
      <dgm:t>
        <a:bodyPr/>
        <a:lstStyle/>
        <a:p>
          <a:r>
            <a:rPr lang="en-GB" sz="2800" dirty="0"/>
            <a:t>Blood</a:t>
          </a:r>
          <a:endParaRPr lang="en-GB" sz="3200" dirty="0"/>
        </a:p>
      </dgm:t>
    </dgm:pt>
    <dgm:pt modelId="{C49FB27E-C385-407E-BB7E-4EF86D3D2CF6}" type="parTrans" cxnId="{F40A1C00-2749-4B5F-AA57-2E7CAD318D3B}">
      <dgm:prSet/>
      <dgm:spPr/>
      <dgm:t>
        <a:bodyPr/>
        <a:lstStyle/>
        <a:p>
          <a:endParaRPr lang="en-GB"/>
        </a:p>
      </dgm:t>
    </dgm:pt>
    <dgm:pt modelId="{C85CF0FF-6FAF-4B3D-964C-17D07446C7CA}" type="sibTrans" cxnId="{F40A1C00-2749-4B5F-AA57-2E7CAD318D3B}">
      <dgm:prSet/>
      <dgm:spPr/>
      <dgm:t>
        <a:bodyPr/>
        <a:lstStyle/>
        <a:p>
          <a:r>
            <a:rPr lang="en-GB" dirty="0"/>
            <a:t>Corpse</a:t>
          </a:r>
        </a:p>
      </dgm:t>
    </dgm:pt>
    <dgm:pt modelId="{8AD591C5-2A07-4A70-B902-A7CC2D57A3FA}">
      <dgm:prSet phldrT="[Text]" custT="1"/>
      <dgm:spPr/>
      <dgm:t>
        <a:bodyPr/>
        <a:lstStyle/>
        <a:p>
          <a:r>
            <a:rPr lang="en-GB" sz="4800" i="1" dirty="0" err="1"/>
            <a:t>Nephesh</a:t>
          </a:r>
          <a:endParaRPr lang="en-GB" sz="1400" i="1" dirty="0"/>
        </a:p>
      </dgm:t>
    </dgm:pt>
    <dgm:pt modelId="{450943CD-1B83-4A92-A35F-ED2B00F1AFEA}" type="parTrans" cxnId="{B4C427A9-C003-4445-8285-9CF7AC9D0A55}">
      <dgm:prSet/>
      <dgm:spPr/>
      <dgm:t>
        <a:bodyPr/>
        <a:lstStyle/>
        <a:p>
          <a:endParaRPr lang="en-GB"/>
        </a:p>
      </dgm:t>
    </dgm:pt>
    <dgm:pt modelId="{7EEBD62A-0954-4246-887C-284192047700}" type="sibTrans" cxnId="{B4C427A9-C003-4445-8285-9CF7AC9D0A55}">
      <dgm:prSet/>
      <dgm:spPr/>
      <dgm:t>
        <a:bodyPr/>
        <a:lstStyle/>
        <a:p>
          <a:endParaRPr lang="en-GB"/>
        </a:p>
      </dgm:t>
    </dgm:pt>
    <dgm:pt modelId="{4B067B05-FA34-41E6-B4E5-1F3CB93F3152}">
      <dgm:prSet phldrT="[Text]"/>
      <dgm:spPr/>
      <dgm:t>
        <a:bodyPr/>
        <a:lstStyle/>
        <a:p>
          <a:r>
            <a:rPr lang="en-GB" dirty="0"/>
            <a:t>Life</a:t>
          </a:r>
        </a:p>
      </dgm:t>
    </dgm:pt>
    <dgm:pt modelId="{60F6CF04-A978-4930-BD90-A723EB711146}" type="parTrans" cxnId="{075A16F3-F93A-4C7E-A925-EFDE41CB8A83}">
      <dgm:prSet/>
      <dgm:spPr/>
      <dgm:t>
        <a:bodyPr/>
        <a:lstStyle/>
        <a:p>
          <a:endParaRPr lang="en-GB"/>
        </a:p>
      </dgm:t>
    </dgm:pt>
    <dgm:pt modelId="{A139C313-878B-48D2-B301-F35954A1D8A8}" type="sibTrans" cxnId="{075A16F3-F93A-4C7E-A925-EFDE41CB8A83}">
      <dgm:prSet/>
      <dgm:spPr/>
      <dgm:t>
        <a:bodyPr/>
        <a:lstStyle/>
        <a:p>
          <a:r>
            <a:rPr lang="en-GB" dirty="0"/>
            <a:t>Breath</a:t>
          </a:r>
        </a:p>
      </dgm:t>
    </dgm:pt>
    <dgm:pt modelId="{9828DC2D-1FBC-4AEF-8CA9-CE2DED3C4436}">
      <dgm:prSet phldrT="[Text]" custT="1"/>
      <dgm:spPr/>
      <dgm:t>
        <a:bodyPr/>
        <a:lstStyle/>
        <a:p>
          <a:r>
            <a:rPr lang="en-GB" sz="5400" b="1" dirty="0"/>
            <a:t>?</a:t>
          </a:r>
        </a:p>
      </dgm:t>
    </dgm:pt>
    <dgm:pt modelId="{C703E752-7D05-44D5-978A-E3F1866BEF5C}" type="parTrans" cxnId="{10AE26EC-2C66-496F-9ED4-531D0F557979}">
      <dgm:prSet/>
      <dgm:spPr/>
      <dgm:t>
        <a:bodyPr/>
        <a:lstStyle/>
        <a:p>
          <a:endParaRPr lang="en-GB"/>
        </a:p>
      </dgm:t>
    </dgm:pt>
    <dgm:pt modelId="{F6C4B0A0-30BD-4FA5-83FE-44A36F0782FB}" type="sibTrans" cxnId="{10AE26EC-2C66-496F-9ED4-531D0F557979}">
      <dgm:prSet/>
      <dgm:spPr/>
      <dgm:t>
        <a:bodyPr/>
        <a:lstStyle/>
        <a:p>
          <a:endParaRPr lang="en-GB"/>
        </a:p>
      </dgm:t>
    </dgm:pt>
    <dgm:pt modelId="{7ACD2D6C-4F89-4BE4-AF76-E100C7617EFF}" type="pres">
      <dgm:prSet presAssocID="{8EC3871B-45FB-4105-8ECD-AFCA80483E27}" presName="Name0" presStyleCnt="0">
        <dgm:presLayoutVars>
          <dgm:chMax/>
          <dgm:chPref/>
          <dgm:dir/>
          <dgm:animLvl val="lvl"/>
        </dgm:presLayoutVars>
      </dgm:prSet>
      <dgm:spPr/>
    </dgm:pt>
    <dgm:pt modelId="{B46A9975-DE6C-4048-82FD-68731F16987B}" type="pres">
      <dgm:prSet presAssocID="{95F7D7ED-7EEB-44FB-AD53-B2E6D41D9C3D}" presName="composite" presStyleCnt="0"/>
      <dgm:spPr/>
    </dgm:pt>
    <dgm:pt modelId="{8E9C27F1-99C5-48F4-97B0-21416C581D7F}" type="pres">
      <dgm:prSet presAssocID="{95F7D7ED-7EEB-44FB-AD53-B2E6D41D9C3D}" presName="Parent1" presStyleLbl="node1" presStyleIdx="0" presStyleCnt="6" custScaleX="105396">
        <dgm:presLayoutVars>
          <dgm:chMax val="1"/>
          <dgm:chPref val="1"/>
          <dgm:bulletEnabled val="1"/>
        </dgm:presLayoutVars>
      </dgm:prSet>
      <dgm:spPr/>
    </dgm:pt>
    <dgm:pt modelId="{E53B190D-7CC5-42D3-89F9-E3E27941BE20}" type="pres">
      <dgm:prSet presAssocID="{95F7D7ED-7EEB-44FB-AD53-B2E6D41D9C3D}" presName="Childtext1" presStyleLbl="revTx" presStyleIdx="0" presStyleCnt="3">
        <dgm:presLayoutVars>
          <dgm:chMax val="0"/>
          <dgm:chPref val="0"/>
          <dgm:bulletEnabled val="1"/>
        </dgm:presLayoutVars>
      </dgm:prSet>
      <dgm:spPr/>
    </dgm:pt>
    <dgm:pt modelId="{9F04E714-3625-4A06-AA97-1F8D4703BD78}" type="pres">
      <dgm:prSet presAssocID="{95F7D7ED-7EEB-44FB-AD53-B2E6D41D9C3D}" presName="BalanceSpacing" presStyleCnt="0"/>
      <dgm:spPr/>
    </dgm:pt>
    <dgm:pt modelId="{6CA662C5-DFB6-41BB-8662-DB03D7AA6951}" type="pres">
      <dgm:prSet presAssocID="{95F7D7ED-7EEB-44FB-AD53-B2E6D41D9C3D}" presName="BalanceSpacing1" presStyleCnt="0"/>
      <dgm:spPr/>
    </dgm:pt>
    <dgm:pt modelId="{2E786A06-7690-4E8F-B10C-1CBE266EC2B7}" type="pres">
      <dgm:prSet presAssocID="{A2EFC917-5C77-4149-A838-0CEF837D9F1A}" presName="Accent1Text" presStyleLbl="node1" presStyleIdx="1" presStyleCnt="6"/>
      <dgm:spPr/>
    </dgm:pt>
    <dgm:pt modelId="{FC6B1522-CEE1-4EE6-888B-22998AD9EF14}" type="pres">
      <dgm:prSet presAssocID="{A2EFC917-5C77-4149-A838-0CEF837D9F1A}" presName="spaceBetweenRectangles" presStyleCnt="0"/>
      <dgm:spPr/>
    </dgm:pt>
    <dgm:pt modelId="{7D17A92F-23D3-47EF-BBA5-DEB301F14F05}" type="pres">
      <dgm:prSet presAssocID="{0F3E2117-C760-4182-82C6-121DE5A4973C}" presName="composite" presStyleCnt="0"/>
      <dgm:spPr/>
    </dgm:pt>
    <dgm:pt modelId="{602AAA13-8FB3-4376-B62A-7B7CE0BA8127}" type="pres">
      <dgm:prSet presAssocID="{0F3E2117-C760-4182-82C6-121DE5A4973C}" presName="Parent1" presStyleLbl="node1" presStyleIdx="2" presStyleCnt="6">
        <dgm:presLayoutVars>
          <dgm:chMax val="1"/>
          <dgm:chPref val="1"/>
          <dgm:bulletEnabled val="1"/>
        </dgm:presLayoutVars>
      </dgm:prSet>
      <dgm:spPr/>
    </dgm:pt>
    <dgm:pt modelId="{4456EE86-0D4A-48C5-BA3D-F9FEFF808BC6}" type="pres">
      <dgm:prSet presAssocID="{0F3E2117-C760-4182-82C6-121DE5A4973C}" presName="Childtext1" presStyleLbl="revTx" presStyleIdx="1" presStyleCnt="3" custScaleX="151621" custLinFactNeighborX="-29050" custLinFactNeighborY="9960">
        <dgm:presLayoutVars>
          <dgm:chMax val="0"/>
          <dgm:chPref val="0"/>
          <dgm:bulletEnabled val="1"/>
        </dgm:presLayoutVars>
      </dgm:prSet>
      <dgm:spPr/>
    </dgm:pt>
    <dgm:pt modelId="{80BB2665-737D-42BB-BA8B-2985A6E9158F}" type="pres">
      <dgm:prSet presAssocID="{0F3E2117-C760-4182-82C6-121DE5A4973C}" presName="BalanceSpacing" presStyleCnt="0"/>
      <dgm:spPr/>
    </dgm:pt>
    <dgm:pt modelId="{9D31A97D-92E5-4C8D-8547-C8BA1B11E237}" type="pres">
      <dgm:prSet presAssocID="{0F3E2117-C760-4182-82C6-121DE5A4973C}" presName="BalanceSpacing1" presStyleCnt="0"/>
      <dgm:spPr/>
    </dgm:pt>
    <dgm:pt modelId="{97674B23-BA3B-41BE-A82F-EC868E2E8D1E}" type="pres">
      <dgm:prSet presAssocID="{C85CF0FF-6FAF-4B3D-964C-17D07446C7CA}" presName="Accent1Text" presStyleLbl="node1" presStyleIdx="3" presStyleCnt="6"/>
      <dgm:spPr/>
    </dgm:pt>
    <dgm:pt modelId="{2FAAA74A-8414-4BEF-9A51-ADEF42C0C4D0}" type="pres">
      <dgm:prSet presAssocID="{C85CF0FF-6FAF-4B3D-964C-17D07446C7CA}" presName="spaceBetweenRectangles" presStyleCnt="0"/>
      <dgm:spPr/>
    </dgm:pt>
    <dgm:pt modelId="{151838D7-E9AA-4E3E-94D3-8C25AFFCADD2}" type="pres">
      <dgm:prSet presAssocID="{4B067B05-FA34-41E6-B4E5-1F3CB93F3152}" presName="composite" presStyleCnt="0"/>
      <dgm:spPr/>
    </dgm:pt>
    <dgm:pt modelId="{8CA38FD6-6371-492A-8808-43CBA997BE21}" type="pres">
      <dgm:prSet presAssocID="{4B067B05-FA34-41E6-B4E5-1F3CB93F3152}" presName="Parent1" presStyleLbl="node1" presStyleIdx="4" presStyleCnt="6">
        <dgm:presLayoutVars>
          <dgm:chMax val="1"/>
          <dgm:chPref val="1"/>
          <dgm:bulletEnabled val="1"/>
        </dgm:presLayoutVars>
      </dgm:prSet>
      <dgm:spPr/>
    </dgm:pt>
    <dgm:pt modelId="{10C9631C-520E-4AB7-9AE3-2A61ECE8830D}" type="pres">
      <dgm:prSet presAssocID="{4B067B05-FA34-41E6-B4E5-1F3CB93F3152}" presName="Childtext1" presStyleLbl="revTx" presStyleIdx="2" presStyleCnt="3">
        <dgm:presLayoutVars>
          <dgm:chMax val="0"/>
          <dgm:chPref val="0"/>
          <dgm:bulletEnabled val="1"/>
        </dgm:presLayoutVars>
      </dgm:prSet>
      <dgm:spPr/>
    </dgm:pt>
    <dgm:pt modelId="{4B0354ED-5892-4448-826F-8EDB4388F8BD}" type="pres">
      <dgm:prSet presAssocID="{4B067B05-FA34-41E6-B4E5-1F3CB93F3152}" presName="BalanceSpacing" presStyleCnt="0"/>
      <dgm:spPr/>
    </dgm:pt>
    <dgm:pt modelId="{6C7EFF6B-3E3A-486A-A79C-A85D7651A2DE}" type="pres">
      <dgm:prSet presAssocID="{4B067B05-FA34-41E6-B4E5-1F3CB93F3152}" presName="BalanceSpacing1" presStyleCnt="0"/>
      <dgm:spPr/>
    </dgm:pt>
    <dgm:pt modelId="{54C60044-4B96-410E-9703-C4BC6F7C1024}" type="pres">
      <dgm:prSet presAssocID="{A139C313-878B-48D2-B301-F35954A1D8A8}" presName="Accent1Text" presStyleLbl="node1" presStyleIdx="5" presStyleCnt="6"/>
      <dgm:spPr/>
    </dgm:pt>
  </dgm:ptLst>
  <dgm:cxnLst>
    <dgm:cxn modelId="{F40A1C00-2749-4B5F-AA57-2E7CAD318D3B}" srcId="{8EC3871B-45FB-4105-8ECD-AFCA80483E27}" destId="{0F3E2117-C760-4182-82C6-121DE5A4973C}" srcOrd="1" destOrd="0" parTransId="{C49FB27E-C385-407E-BB7E-4EF86D3D2CF6}" sibTransId="{C85CF0FF-6FAF-4B3D-964C-17D07446C7CA}"/>
    <dgm:cxn modelId="{DC49070B-6175-4951-8B39-B33D3C176188}" type="presOf" srcId="{95F7D7ED-7EEB-44FB-AD53-B2E6D41D9C3D}" destId="{8E9C27F1-99C5-48F4-97B0-21416C581D7F}" srcOrd="0" destOrd="0" presId="urn:microsoft.com/office/officeart/2008/layout/AlternatingHexagons"/>
    <dgm:cxn modelId="{D0CB840D-0DFF-4E28-A573-6EFDE13EDB05}" type="presOf" srcId="{4B067B05-FA34-41E6-B4E5-1F3CB93F3152}" destId="{8CA38FD6-6371-492A-8808-43CBA997BE21}" srcOrd="0" destOrd="0" presId="urn:microsoft.com/office/officeart/2008/layout/AlternatingHexagons"/>
    <dgm:cxn modelId="{C623B62B-CF10-4C6A-8FC7-516D73AB643D}" type="presOf" srcId="{C85CF0FF-6FAF-4B3D-964C-17D07446C7CA}" destId="{97674B23-BA3B-41BE-A82F-EC868E2E8D1E}" srcOrd="0" destOrd="0" presId="urn:microsoft.com/office/officeart/2008/layout/AlternatingHexagons"/>
    <dgm:cxn modelId="{DD1CE88B-D3BB-4A98-8422-5EC96F8BD493}" type="presOf" srcId="{9828DC2D-1FBC-4AEF-8CA9-CE2DED3C4436}" destId="{10C9631C-520E-4AB7-9AE3-2A61ECE8830D}" srcOrd="0" destOrd="0" presId="urn:microsoft.com/office/officeart/2008/layout/AlternatingHexagons"/>
    <dgm:cxn modelId="{B4C427A9-C003-4445-8285-9CF7AC9D0A55}" srcId="{0F3E2117-C760-4182-82C6-121DE5A4973C}" destId="{8AD591C5-2A07-4A70-B902-A7CC2D57A3FA}" srcOrd="0" destOrd="0" parTransId="{450943CD-1B83-4A92-A35F-ED2B00F1AFEA}" sibTransId="{7EEBD62A-0954-4246-887C-284192047700}"/>
    <dgm:cxn modelId="{66B52FA9-A00E-4684-B3D2-65E648711FC4}" type="presOf" srcId="{8EC3871B-45FB-4105-8ECD-AFCA80483E27}" destId="{7ACD2D6C-4F89-4BE4-AF76-E100C7617EFF}" srcOrd="0" destOrd="0" presId="urn:microsoft.com/office/officeart/2008/layout/AlternatingHexagons"/>
    <dgm:cxn modelId="{66A126B1-6C86-43E5-8B7A-2ADCCC74EC94}" type="presOf" srcId="{0F3E2117-C760-4182-82C6-121DE5A4973C}" destId="{602AAA13-8FB3-4376-B62A-7B7CE0BA8127}" srcOrd="0" destOrd="0" presId="urn:microsoft.com/office/officeart/2008/layout/AlternatingHexagons"/>
    <dgm:cxn modelId="{5AEBE0B7-5F13-4931-BCA6-F18807A32504}" type="presOf" srcId="{8AD591C5-2A07-4A70-B902-A7CC2D57A3FA}" destId="{4456EE86-0D4A-48C5-BA3D-F9FEFF808BC6}" srcOrd="0" destOrd="0" presId="urn:microsoft.com/office/officeart/2008/layout/AlternatingHexagons"/>
    <dgm:cxn modelId="{3258CEC7-41EB-435A-8CF0-DDAF5C0A8474}" type="presOf" srcId="{A2EFC917-5C77-4149-A838-0CEF837D9F1A}" destId="{2E786A06-7690-4E8F-B10C-1CBE266EC2B7}" srcOrd="0" destOrd="0" presId="urn:microsoft.com/office/officeart/2008/layout/AlternatingHexagons"/>
    <dgm:cxn modelId="{0A4FFDD7-E293-416A-A2AC-4F6E71125C0B}" srcId="{8EC3871B-45FB-4105-8ECD-AFCA80483E27}" destId="{95F7D7ED-7EEB-44FB-AD53-B2E6D41D9C3D}" srcOrd="0" destOrd="0" parTransId="{34575851-91C5-4632-B774-CE432FA6931E}" sibTransId="{A2EFC917-5C77-4149-A838-0CEF837D9F1A}"/>
    <dgm:cxn modelId="{B3ADAADB-376B-4F2B-AF07-BAEEBAEED16D}" type="presOf" srcId="{A139C313-878B-48D2-B301-F35954A1D8A8}" destId="{54C60044-4B96-410E-9703-C4BC6F7C1024}" srcOrd="0" destOrd="0" presId="urn:microsoft.com/office/officeart/2008/layout/AlternatingHexagons"/>
    <dgm:cxn modelId="{10AE26EC-2C66-496F-9ED4-531D0F557979}" srcId="{4B067B05-FA34-41E6-B4E5-1F3CB93F3152}" destId="{9828DC2D-1FBC-4AEF-8CA9-CE2DED3C4436}" srcOrd="0" destOrd="0" parTransId="{C703E752-7D05-44D5-978A-E3F1866BEF5C}" sibTransId="{F6C4B0A0-30BD-4FA5-83FE-44A36F0782FB}"/>
    <dgm:cxn modelId="{075A16F3-F93A-4C7E-A925-EFDE41CB8A83}" srcId="{8EC3871B-45FB-4105-8ECD-AFCA80483E27}" destId="{4B067B05-FA34-41E6-B4E5-1F3CB93F3152}" srcOrd="2" destOrd="0" parTransId="{60F6CF04-A978-4930-BD90-A723EB711146}" sibTransId="{A139C313-878B-48D2-B301-F35954A1D8A8}"/>
    <dgm:cxn modelId="{E15F870B-1021-4100-BA75-0D39C116B6D2}" type="presParOf" srcId="{7ACD2D6C-4F89-4BE4-AF76-E100C7617EFF}" destId="{B46A9975-DE6C-4048-82FD-68731F16987B}" srcOrd="0" destOrd="0" presId="urn:microsoft.com/office/officeart/2008/layout/AlternatingHexagons"/>
    <dgm:cxn modelId="{C66A7E13-BBBD-4E7E-8352-8C914CB3813E}" type="presParOf" srcId="{B46A9975-DE6C-4048-82FD-68731F16987B}" destId="{8E9C27F1-99C5-48F4-97B0-21416C581D7F}" srcOrd="0" destOrd="0" presId="urn:microsoft.com/office/officeart/2008/layout/AlternatingHexagons"/>
    <dgm:cxn modelId="{C0CD9C0B-8086-466D-8F4E-16F47B8DAF07}" type="presParOf" srcId="{B46A9975-DE6C-4048-82FD-68731F16987B}" destId="{E53B190D-7CC5-42D3-89F9-E3E27941BE20}" srcOrd="1" destOrd="0" presId="urn:microsoft.com/office/officeart/2008/layout/AlternatingHexagons"/>
    <dgm:cxn modelId="{202014AA-84CB-486C-B066-712ADF8ADDE2}" type="presParOf" srcId="{B46A9975-DE6C-4048-82FD-68731F16987B}" destId="{9F04E714-3625-4A06-AA97-1F8D4703BD78}" srcOrd="2" destOrd="0" presId="urn:microsoft.com/office/officeart/2008/layout/AlternatingHexagons"/>
    <dgm:cxn modelId="{3AC0E741-B92B-4D8E-8847-1606564903E9}" type="presParOf" srcId="{B46A9975-DE6C-4048-82FD-68731F16987B}" destId="{6CA662C5-DFB6-41BB-8662-DB03D7AA6951}" srcOrd="3" destOrd="0" presId="urn:microsoft.com/office/officeart/2008/layout/AlternatingHexagons"/>
    <dgm:cxn modelId="{DE08A45D-7D27-4F5C-8C1E-1895EDA25E22}" type="presParOf" srcId="{B46A9975-DE6C-4048-82FD-68731F16987B}" destId="{2E786A06-7690-4E8F-B10C-1CBE266EC2B7}" srcOrd="4" destOrd="0" presId="urn:microsoft.com/office/officeart/2008/layout/AlternatingHexagons"/>
    <dgm:cxn modelId="{98F85389-788A-4CBB-8B36-29679A16EBFB}" type="presParOf" srcId="{7ACD2D6C-4F89-4BE4-AF76-E100C7617EFF}" destId="{FC6B1522-CEE1-4EE6-888B-22998AD9EF14}" srcOrd="1" destOrd="0" presId="urn:microsoft.com/office/officeart/2008/layout/AlternatingHexagons"/>
    <dgm:cxn modelId="{66E5B81B-1632-41BD-8978-E02AF9975056}" type="presParOf" srcId="{7ACD2D6C-4F89-4BE4-AF76-E100C7617EFF}" destId="{7D17A92F-23D3-47EF-BBA5-DEB301F14F05}" srcOrd="2" destOrd="0" presId="urn:microsoft.com/office/officeart/2008/layout/AlternatingHexagons"/>
    <dgm:cxn modelId="{CEEFF763-E627-40D6-986A-6F1AC6C2E58D}" type="presParOf" srcId="{7D17A92F-23D3-47EF-BBA5-DEB301F14F05}" destId="{602AAA13-8FB3-4376-B62A-7B7CE0BA8127}" srcOrd="0" destOrd="0" presId="urn:microsoft.com/office/officeart/2008/layout/AlternatingHexagons"/>
    <dgm:cxn modelId="{4E8FE093-A12A-4E5E-9458-7E190A2407B4}" type="presParOf" srcId="{7D17A92F-23D3-47EF-BBA5-DEB301F14F05}" destId="{4456EE86-0D4A-48C5-BA3D-F9FEFF808BC6}" srcOrd="1" destOrd="0" presId="urn:microsoft.com/office/officeart/2008/layout/AlternatingHexagons"/>
    <dgm:cxn modelId="{07B9C474-4CAA-4CC3-BC6A-4914A321B064}" type="presParOf" srcId="{7D17A92F-23D3-47EF-BBA5-DEB301F14F05}" destId="{80BB2665-737D-42BB-BA8B-2985A6E9158F}" srcOrd="2" destOrd="0" presId="urn:microsoft.com/office/officeart/2008/layout/AlternatingHexagons"/>
    <dgm:cxn modelId="{2A519700-D9A5-451C-B5FE-378C96C15DDA}" type="presParOf" srcId="{7D17A92F-23D3-47EF-BBA5-DEB301F14F05}" destId="{9D31A97D-92E5-4C8D-8547-C8BA1B11E237}" srcOrd="3" destOrd="0" presId="urn:microsoft.com/office/officeart/2008/layout/AlternatingHexagons"/>
    <dgm:cxn modelId="{8E32F227-7565-4665-BC97-C6C7C9DD26DA}" type="presParOf" srcId="{7D17A92F-23D3-47EF-BBA5-DEB301F14F05}" destId="{97674B23-BA3B-41BE-A82F-EC868E2E8D1E}" srcOrd="4" destOrd="0" presId="urn:microsoft.com/office/officeart/2008/layout/AlternatingHexagons"/>
    <dgm:cxn modelId="{C23C96C6-6B18-4CAD-9555-276E734B227B}" type="presParOf" srcId="{7ACD2D6C-4F89-4BE4-AF76-E100C7617EFF}" destId="{2FAAA74A-8414-4BEF-9A51-ADEF42C0C4D0}" srcOrd="3" destOrd="0" presId="urn:microsoft.com/office/officeart/2008/layout/AlternatingHexagons"/>
    <dgm:cxn modelId="{2F9320E7-9A7A-47FB-A6B3-DA58F4B1A6D5}" type="presParOf" srcId="{7ACD2D6C-4F89-4BE4-AF76-E100C7617EFF}" destId="{151838D7-E9AA-4E3E-94D3-8C25AFFCADD2}" srcOrd="4" destOrd="0" presId="urn:microsoft.com/office/officeart/2008/layout/AlternatingHexagons"/>
    <dgm:cxn modelId="{FD742F1E-D4AB-4115-9143-4D6BEF4E0B23}" type="presParOf" srcId="{151838D7-E9AA-4E3E-94D3-8C25AFFCADD2}" destId="{8CA38FD6-6371-492A-8808-43CBA997BE21}" srcOrd="0" destOrd="0" presId="urn:microsoft.com/office/officeart/2008/layout/AlternatingHexagons"/>
    <dgm:cxn modelId="{1B2565A1-AD2A-4D21-A7DC-9042605EA846}" type="presParOf" srcId="{151838D7-E9AA-4E3E-94D3-8C25AFFCADD2}" destId="{10C9631C-520E-4AB7-9AE3-2A61ECE8830D}" srcOrd="1" destOrd="0" presId="urn:microsoft.com/office/officeart/2008/layout/AlternatingHexagons"/>
    <dgm:cxn modelId="{33E4A6D1-7664-4B44-A074-4C53E3220653}" type="presParOf" srcId="{151838D7-E9AA-4E3E-94D3-8C25AFFCADD2}" destId="{4B0354ED-5892-4448-826F-8EDB4388F8BD}" srcOrd="2" destOrd="0" presId="urn:microsoft.com/office/officeart/2008/layout/AlternatingHexagons"/>
    <dgm:cxn modelId="{FAAE0D87-2DAC-4F05-8B98-CB9FD015D2A7}" type="presParOf" srcId="{151838D7-E9AA-4E3E-94D3-8C25AFFCADD2}" destId="{6C7EFF6B-3E3A-486A-A79C-A85D7651A2DE}" srcOrd="3" destOrd="0" presId="urn:microsoft.com/office/officeart/2008/layout/AlternatingHexagons"/>
    <dgm:cxn modelId="{4C10F58D-C427-47D5-840D-E9424D5311ED}" type="presParOf" srcId="{151838D7-E9AA-4E3E-94D3-8C25AFFCADD2}" destId="{54C60044-4B96-410E-9703-C4BC6F7C1024}" srcOrd="4" destOrd="0" presId="urn:microsoft.com/office/officeart/2008/layout/AlternatingHexagon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9C27F1-99C5-48F4-97B0-21416C581D7F}">
      <dsp:nvSpPr>
        <dsp:cNvPr id="0" name=""/>
        <dsp:cNvSpPr/>
      </dsp:nvSpPr>
      <dsp:spPr>
        <a:xfrm rot="5400000">
          <a:off x="3506806" y="83508"/>
          <a:ext cx="2008628" cy="1841802"/>
        </a:xfrm>
        <a:prstGeom prst="hexagon">
          <a:avLst>
            <a:gd name="adj" fmla="val 25000"/>
            <a:gd name="vf" fmla="val 11547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en-GB" sz="3600" b="0" kern="1200" dirty="0"/>
            <a:t>Fear</a:t>
          </a:r>
          <a:endParaRPr lang="en-GB" sz="4000" b="0" kern="1200" dirty="0"/>
        </a:p>
      </dsp:txBody>
      <dsp:txXfrm rot="-5400000">
        <a:off x="3884438" y="320964"/>
        <a:ext cx="1253364" cy="1366890"/>
      </dsp:txXfrm>
    </dsp:sp>
    <dsp:sp modelId="{E53B190D-7CC5-42D3-89F9-E3E27941BE20}">
      <dsp:nvSpPr>
        <dsp:cNvPr id="0" name=""/>
        <dsp:cNvSpPr/>
      </dsp:nvSpPr>
      <dsp:spPr>
        <a:xfrm>
          <a:off x="5437901" y="401821"/>
          <a:ext cx="2241629" cy="1205177"/>
        </a:xfrm>
        <a:prstGeom prst="rect">
          <a:avLst/>
        </a:prstGeom>
        <a:noFill/>
        <a:ln>
          <a:noFill/>
        </a:ln>
        <a:effectLst/>
      </dsp:spPr>
      <dsp:style>
        <a:lnRef idx="0">
          <a:scrgbClr r="0" g="0" b="0"/>
        </a:lnRef>
        <a:fillRef idx="0">
          <a:scrgbClr r="0" g="0" b="0"/>
        </a:fillRef>
        <a:effectRef idx="0">
          <a:scrgbClr r="0" g="0" b="0"/>
        </a:effectRef>
        <a:fontRef idx="minor"/>
      </dsp:style>
    </dsp:sp>
    <dsp:sp modelId="{2E786A06-7690-4E8F-B10C-1CBE266EC2B7}">
      <dsp:nvSpPr>
        <dsp:cNvPr id="0" name=""/>
        <dsp:cNvSpPr/>
      </dsp:nvSpPr>
      <dsp:spPr>
        <a:xfrm rot="5400000">
          <a:off x="1619499" y="130656"/>
          <a:ext cx="2008628" cy="1747506"/>
        </a:xfrm>
        <a:prstGeom prst="hexagon">
          <a:avLst>
            <a:gd name="adj" fmla="val 25000"/>
            <a:gd name="vf" fmla="val 11547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r>
            <a:rPr lang="en-GB" sz="3600" kern="1200" dirty="0"/>
            <a:t>Hate</a:t>
          </a:r>
        </a:p>
      </dsp:txBody>
      <dsp:txXfrm rot="-5400000">
        <a:off x="2022380" y="313106"/>
        <a:ext cx="1202866" cy="1382606"/>
      </dsp:txXfrm>
    </dsp:sp>
    <dsp:sp modelId="{602AAA13-8FB3-4376-B62A-7B7CE0BA8127}">
      <dsp:nvSpPr>
        <dsp:cNvPr id="0" name=""/>
        <dsp:cNvSpPr/>
      </dsp:nvSpPr>
      <dsp:spPr>
        <a:xfrm rot="5400000">
          <a:off x="2559537" y="1835580"/>
          <a:ext cx="2008628" cy="1747506"/>
        </a:xfrm>
        <a:prstGeom prst="hexagon">
          <a:avLst>
            <a:gd name="adj" fmla="val 25000"/>
            <a:gd name="vf" fmla="val 11547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GB" sz="3200" kern="1200" dirty="0"/>
            <a:t>Love</a:t>
          </a:r>
        </a:p>
      </dsp:txBody>
      <dsp:txXfrm rot="-5400000">
        <a:off x="2962418" y="2018030"/>
        <a:ext cx="1202866" cy="1382606"/>
      </dsp:txXfrm>
    </dsp:sp>
    <dsp:sp modelId="{4456EE86-0D4A-48C5-BA3D-F9FEFF808BC6}">
      <dsp:nvSpPr>
        <dsp:cNvPr id="0" name=""/>
        <dsp:cNvSpPr/>
      </dsp:nvSpPr>
      <dsp:spPr>
        <a:xfrm>
          <a:off x="448468" y="2106744"/>
          <a:ext cx="2169318" cy="12051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2880" tIns="182880" rIns="182880" bIns="182880" numCol="1" spcCol="1270" anchor="ctr" anchorCtr="0">
          <a:noAutofit/>
        </a:bodyPr>
        <a:lstStyle/>
        <a:p>
          <a:pPr marL="0" lvl="0" indent="0" algn="r" defTabSz="2133600">
            <a:lnSpc>
              <a:spcPct val="90000"/>
            </a:lnSpc>
            <a:spcBef>
              <a:spcPct val="0"/>
            </a:spcBef>
            <a:spcAft>
              <a:spcPct val="35000"/>
            </a:spcAft>
            <a:buNone/>
          </a:pPr>
          <a:r>
            <a:rPr lang="en-GB" sz="4800" i="1" kern="1200" dirty="0" err="1"/>
            <a:t>Levav</a:t>
          </a:r>
          <a:endParaRPr lang="en-GB" sz="1400" i="1" kern="1200" dirty="0"/>
        </a:p>
      </dsp:txBody>
      <dsp:txXfrm>
        <a:off x="448468" y="2106744"/>
        <a:ext cx="2169318" cy="1205177"/>
      </dsp:txXfrm>
    </dsp:sp>
    <dsp:sp modelId="{97674B23-BA3B-41BE-A82F-EC868E2E8D1E}">
      <dsp:nvSpPr>
        <dsp:cNvPr id="0" name=""/>
        <dsp:cNvSpPr/>
      </dsp:nvSpPr>
      <dsp:spPr>
        <a:xfrm rot="5400000">
          <a:off x="4446844" y="1835580"/>
          <a:ext cx="2008628" cy="1747506"/>
        </a:xfrm>
        <a:prstGeom prst="hexagon">
          <a:avLst>
            <a:gd name="adj" fmla="val 25000"/>
            <a:gd name="vf" fmla="val 11547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200150">
            <a:lnSpc>
              <a:spcPct val="90000"/>
            </a:lnSpc>
            <a:spcBef>
              <a:spcPct val="0"/>
            </a:spcBef>
            <a:spcAft>
              <a:spcPct val="35000"/>
            </a:spcAft>
            <a:buNone/>
          </a:pPr>
          <a:r>
            <a:rPr lang="en-GB" sz="2700" kern="1200" dirty="0"/>
            <a:t>Thinking</a:t>
          </a:r>
        </a:p>
      </dsp:txBody>
      <dsp:txXfrm rot="-5400000">
        <a:off x="4849725" y="2018030"/>
        <a:ext cx="1202866" cy="1382606"/>
      </dsp:txXfrm>
    </dsp:sp>
    <dsp:sp modelId="{8CA38FD6-6371-492A-8808-43CBA997BE21}">
      <dsp:nvSpPr>
        <dsp:cNvPr id="0" name=""/>
        <dsp:cNvSpPr/>
      </dsp:nvSpPr>
      <dsp:spPr>
        <a:xfrm rot="5400000">
          <a:off x="3506806" y="3540503"/>
          <a:ext cx="2008628" cy="1747506"/>
        </a:xfrm>
        <a:prstGeom prst="hexagon">
          <a:avLst>
            <a:gd name="adj" fmla="val 25000"/>
            <a:gd name="vf" fmla="val 11547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GB" sz="3100" kern="1200" dirty="0"/>
            <a:t>Intent</a:t>
          </a:r>
        </a:p>
      </dsp:txBody>
      <dsp:txXfrm rot="-5400000">
        <a:off x="3909687" y="3722953"/>
        <a:ext cx="1202866" cy="1382606"/>
      </dsp:txXfrm>
    </dsp:sp>
    <dsp:sp modelId="{10C9631C-520E-4AB7-9AE3-2A61ECE8830D}">
      <dsp:nvSpPr>
        <dsp:cNvPr id="0" name=""/>
        <dsp:cNvSpPr/>
      </dsp:nvSpPr>
      <dsp:spPr>
        <a:xfrm>
          <a:off x="5437901" y="3811668"/>
          <a:ext cx="2241629" cy="12051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5740" tIns="205740" rIns="205740" bIns="205740" numCol="1" spcCol="1270" anchor="ctr" anchorCtr="0">
          <a:noAutofit/>
        </a:bodyPr>
        <a:lstStyle/>
        <a:p>
          <a:pPr marL="0" lvl="0" indent="0" algn="l" defTabSz="2400300">
            <a:lnSpc>
              <a:spcPct val="90000"/>
            </a:lnSpc>
            <a:spcBef>
              <a:spcPct val="0"/>
            </a:spcBef>
            <a:spcAft>
              <a:spcPct val="35000"/>
            </a:spcAft>
            <a:buNone/>
          </a:pPr>
          <a:r>
            <a:rPr lang="en-GB" sz="5400" b="1" kern="1200" dirty="0"/>
            <a:t>?</a:t>
          </a:r>
        </a:p>
      </dsp:txBody>
      <dsp:txXfrm>
        <a:off x="5437901" y="3811668"/>
        <a:ext cx="2241629" cy="1205177"/>
      </dsp:txXfrm>
    </dsp:sp>
    <dsp:sp modelId="{54C60044-4B96-410E-9703-C4BC6F7C1024}">
      <dsp:nvSpPr>
        <dsp:cNvPr id="0" name=""/>
        <dsp:cNvSpPr/>
      </dsp:nvSpPr>
      <dsp:spPr>
        <a:xfrm rot="5400000">
          <a:off x="1619499" y="3540503"/>
          <a:ext cx="2008628" cy="1747506"/>
        </a:xfrm>
        <a:prstGeom prst="hexagon">
          <a:avLst>
            <a:gd name="adj" fmla="val 25000"/>
            <a:gd name="vf" fmla="val 11547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244600">
            <a:lnSpc>
              <a:spcPct val="90000"/>
            </a:lnSpc>
            <a:spcBef>
              <a:spcPct val="0"/>
            </a:spcBef>
            <a:spcAft>
              <a:spcPct val="35000"/>
            </a:spcAft>
            <a:buNone/>
          </a:pPr>
          <a:r>
            <a:rPr lang="en-GB" sz="2800" kern="1200" dirty="0"/>
            <a:t>Wisdom</a:t>
          </a:r>
        </a:p>
      </dsp:txBody>
      <dsp:txXfrm rot="-5400000">
        <a:off x="2022380" y="3722953"/>
        <a:ext cx="1202866" cy="138260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9C27F1-99C5-48F4-97B0-21416C581D7F}">
      <dsp:nvSpPr>
        <dsp:cNvPr id="0" name=""/>
        <dsp:cNvSpPr/>
      </dsp:nvSpPr>
      <dsp:spPr>
        <a:xfrm rot="5400000">
          <a:off x="3921237" y="86035"/>
          <a:ext cx="2006695" cy="1840029"/>
        </a:xfrm>
        <a:prstGeom prst="hexagon">
          <a:avLst>
            <a:gd name="adj" fmla="val 25000"/>
            <a:gd name="vf" fmla="val 11547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GB" sz="3200" b="0" i="0" kern="1200" dirty="0"/>
            <a:t>Body</a:t>
          </a:r>
          <a:endParaRPr lang="en-GB" sz="2500" b="0" i="0" kern="1200" dirty="0"/>
        </a:p>
      </dsp:txBody>
      <dsp:txXfrm rot="-5400000">
        <a:off x="4298506" y="323262"/>
        <a:ext cx="1252157" cy="1365575"/>
      </dsp:txXfrm>
    </dsp:sp>
    <dsp:sp modelId="{E53B190D-7CC5-42D3-89F9-E3E27941BE20}">
      <dsp:nvSpPr>
        <dsp:cNvPr id="0" name=""/>
        <dsp:cNvSpPr/>
      </dsp:nvSpPr>
      <dsp:spPr>
        <a:xfrm>
          <a:off x="5850474" y="404041"/>
          <a:ext cx="2239472" cy="1204017"/>
        </a:xfrm>
        <a:prstGeom prst="rect">
          <a:avLst/>
        </a:prstGeom>
        <a:noFill/>
        <a:ln>
          <a:noFill/>
        </a:ln>
        <a:effectLst/>
      </dsp:spPr>
      <dsp:style>
        <a:lnRef idx="0">
          <a:scrgbClr r="0" g="0" b="0"/>
        </a:lnRef>
        <a:fillRef idx="0">
          <a:scrgbClr r="0" g="0" b="0"/>
        </a:fillRef>
        <a:effectRef idx="0">
          <a:scrgbClr r="0" g="0" b="0"/>
        </a:effectRef>
        <a:fontRef idx="minor"/>
      </dsp:style>
    </dsp:sp>
    <dsp:sp modelId="{2E786A06-7690-4E8F-B10C-1CBE266EC2B7}">
      <dsp:nvSpPr>
        <dsp:cNvPr id="0" name=""/>
        <dsp:cNvSpPr/>
      </dsp:nvSpPr>
      <dsp:spPr>
        <a:xfrm rot="5400000">
          <a:off x="2035746" y="133138"/>
          <a:ext cx="2006695" cy="1745824"/>
        </a:xfrm>
        <a:prstGeom prst="hexagon">
          <a:avLst>
            <a:gd name="adj" fmla="val 25000"/>
            <a:gd name="vf" fmla="val 11547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r>
            <a:rPr lang="en-GB" sz="3600" kern="1200" dirty="0"/>
            <a:t>Flesh</a:t>
          </a:r>
        </a:p>
      </dsp:txBody>
      <dsp:txXfrm rot="-5400000">
        <a:off x="2438239" y="315413"/>
        <a:ext cx="1201708" cy="1381275"/>
      </dsp:txXfrm>
    </dsp:sp>
    <dsp:sp modelId="{602AAA13-8FB3-4376-B62A-7B7CE0BA8127}">
      <dsp:nvSpPr>
        <dsp:cNvPr id="0" name=""/>
        <dsp:cNvSpPr/>
      </dsp:nvSpPr>
      <dsp:spPr>
        <a:xfrm rot="5400000">
          <a:off x="3254566" y="1836421"/>
          <a:ext cx="2006695" cy="1745824"/>
        </a:xfrm>
        <a:prstGeom prst="hexagon">
          <a:avLst>
            <a:gd name="adj" fmla="val 25000"/>
            <a:gd name="vf" fmla="val 11547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GB" sz="2800" kern="1200" dirty="0"/>
            <a:t>Blood</a:t>
          </a:r>
          <a:endParaRPr lang="en-GB" sz="3200" kern="1200" dirty="0"/>
        </a:p>
      </dsp:txBody>
      <dsp:txXfrm rot="-5400000">
        <a:off x="3657059" y="2018696"/>
        <a:ext cx="1201708" cy="1381275"/>
      </dsp:txXfrm>
    </dsp:sp>
    <dsp:sp modelId="{4456EE86-0D4A-48C5-BA3D-F9FEFF808BC6}">
      <dsp:nvSpPr>
        <dsp:cNvPr id="0" name=""/>
        <dsp:cNvSpPr/>
      </dsp:nvSpPr>
      <dsp:spPr>
        <a:xfrm>
          <a:off x="0" y="2227245"/>
          <a:ext cx="3285977" cy="12040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2880" tIns="182880" rIns="182880" bIns="182880" numCol="1" spcCol="1270" anchor="ctr" anchorCtr="0">
          <a:noAutofit/>
        </a:bodyPr>
        <a:lstStyle/>
        <a:p>
          <a:pPr marL="0" lvl="0" indent="0" algn="r" defTabSz="2133600">
            <a:lnSpc>
              <a:spcPct val="90000"/>
            </a:lnSpc>
            <a:spcBef>
              <a:spcPct val="0"/>
            </a:spcBef>
            <a:spcAft>
              <a:spcPct val="35000"/>
            </a:spcAft>
            <a:buNone/>
          </a:pPr>
          <a:r>
            <a:rPr lang="en-GB" sz="4800" i="1" kern="1200" dirty="0" err="1"/>
            <a:t>Nephesh</a:t>
          </a:r>
          <a:endParaRPr lang="en-GB" sz="1400" i="1" kern="1200" dirty="0"/>
        </a:p>
      </dsp:txBody>
      <dsp:txXfrm>
        <a:off x="0" y="2227245"/>
        <a:ext cx="3285977" cy="1204017"/>
      </dsp:txXfrm>
    </dsp:sp>
    <dsp:sp modelId="{97674B23-BA3B-41BE-A82F-EC868E2E8D1E}">
      <dsp:nvSpPr>
        <dsp:cNvPr id="0" name=""/>
        <dsp:cNvSpPr/>
      </dsp:nvSpPr>
      <dsp:spPr>
        <a:xfrm rot="5400000">
          <a:off x="5140057" y="1836421"/>
          <a:ext cx="2006695" cy="1745824"/>
        </a:xfrm>
        <a:prstGeom prst="hexagon">
          <a:avLst>
            <a:gd name="adj" fmla="val 25000"/>
            <a:gd name="vf" fmla="val 11547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466850">
            <a:lnSpc>
              <a:spcPct val="90000"/>
            </a:lnSpc>
            <a:spcBef>
              <a:spcPct val="0"/>
            </a:spcBef>
            <a:spcAft>
              <a:spcPct val="35000"/>
            </a:spcAft>
            <a:buNone/>
          </a:pPr>
          <a:r>
            <a:rPr lang="en-GB" sz="3300" kern="1200" dirty="0"/>
            <a:t>Corpse</a:t>
          </a:r>
        </a:p>
      </dsp:txBody>
      <dsp:txXfrm rot="-5400000">
        <a:off x="5542550" y="2018696"/>
        <a:ext cx="1201708" cy="1381275"/>
      </dsp:txXfrm>
    </dsp:sp>
    <dsp:sp modelId="{8CA38FD6-6371-492A-8808-43CBA997BE21}">
      <dsp:nvSpPr>
        <dsp:cNvPr id="0" name=""/>
        <dsp:cNvSpPr/>
      </dsp:nvSpPr>
      <dsp:spPr>
        <a:xfrm rot="5400000">
          <a:off x="3921237" y="3539704"/>
          <a:ext cx="2006695" cy="1745824"/>
        </a:xfrm>
        <a:prstGeom prst="hexagon">
          <a:avLst>
            <a:gd name="adj" fmla="val 25000"/>
            <a:gd name="vf" fmla="val 11547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5260" tIns="175260" rIns="175260" bIns="175260" numCol="1" spcCol="1270" anchor="ctr" anchorCtr="0">
          <a:noAutofit/>
        </a:bodyPr>
        <a:lstStyle/>
        <a:p>
          <a:pPr marL="0" lvl="0" indent="0" algn="ctr" defTabSz="2044700">
            <a:lnSpc>
              <a:spcPct val="90000"/>
            </a:lnSpc>
            <a:spcBef>
              <a:spcPct val="0"/>
            </a:spcBef>
            <a:spcAft>
              <a:spcPct val="35000"/>
            </a:spcAft>
            <a:buNone/>
          </a:pPr>
          <a:r>
            <a:rPr lang="en-GB" sz="4600" kern="1200" dirty="0"/>
            <a:t>Life</a:t>
          </a:r>
        </a:p>
      </dsp:txBody>
      <dsp:txXfrm rot="-5400000">
        <a:off x="4323730" y="3721979"/>
        <a:ext cx="1201708" cy="1381275"/>
      </dsp:txXfrm>
    </dsp:sp>
    <dsp:sp modelId="{10C9631C-520E-4AB7-9AE3-2A61ECE8830D}">
      <dsp:nvSpPr>
        <dsp:cNvPr id="0" name=""/>
        <dsp:cNvSpPr/>
      </dsp:nvSpPr>
      <dsp:spPr>
        <a:xfrm>
          <a:off x="5850474" y="3810607"/>
          <a:ext cx="2239472" cy="12040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5740" tIns="205740" rIns="205740" bIns="205740" numCol="1" spcCol="1270" anchor="ctr" anchorCtr="0">
          <a:noAutofit/>
        </a:bodyPr>
        <a:lstStyle/>
        <a:p>
          <a:pPr marL="0" lvl="0" indent="0" algn="l" defTabSz="2400300">
            <a:lnSpc>
              <a:spcPct val="90000"/>
            </a:lnSpc>
            <a:spcBef>
              <a:spcPct val="0"/>
            </a:spcBef>
            <a:spcAft>
              <a:spcPct val="35000"/>
            </a:spcAft>
            <a:buNone/>
          </a:pPr>
          <a:r>
            <a:rPr lang="en-GB" sz="5400" b="1" kern="1200" dirty="0"/>
            <a:t>?</a:t>
          </a:r>
        </a:p>
      </dsp:txBody>
      <dsp:txXfrm>
        <a:off x="5850474" y="3810607"/>
        <a:ext cx="2239472" cy="1204017"/>
      </dsp:txXfrm>
    </dsp:sp>
    <dsp:sp modelId="{54C60044-4B96-410E-9703-C4BC6F7C1024}">
      <dsp:nvSpPr>
        <dsp:cNvPr id="0" name=""/>
        <dsp:cNvSpPr/>
      </dsp:nvSpPr>
      <dsp:spPr>
        <a:xfrm rot="5400000">
          <a:off x="2035746" y="3539704"/>
          <a:ext cx="2006695" cy="1745824"/>
        </a:xfrm>
        <a:prstGeom prst="hexagon">
          <a:avLst>
            <a:gd name="adj" fmla="val 25000"/>
            <a:gd name="vf" fmla="val 115470"/>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511300">
            <a:lnSpc>
              <a:spcPct val="90000"/>
            </a:lnSpc>
            <a:spcBef>
              <a:spcPct val="0"/>
            </a:spcBef>
            <a:spcAft>
              <a:spcPct val="35000"/>
            </a:spcAft>
            <a:buNone/>
          </a:pPr>
          <a:r>
            <a:rPr lang="en-GB" sz="3400" kern="1200" dirty="0"/>
            <a:t>Breath</a:t>
          </a:r>
        </a:p>
      </dsp:txBody>
      <dsp:txXfrm rot="-5400000">
        <a:off x="2438239" y="3721979"/>
        <a:ext cx="1201708" cy="1381275"/>
      </dsp:txXfrm>
    </dsp:sp>
  </dsp:spTree>
</dsp:drawing>
</file>

<file path=ppt/diagrams/layout1.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CDEF054-9E35-4162-91F2-173CFE0D760B}" type="datetimeFigureOut">
              <a:rPr lang="en-GB" smtClean="0"/>
              <a:t>26/02/2020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CF87B8-E24A-406A-A564-A38379D87524}" type="slidenum">
              <a:rPr lang="en-GB" smtClean="0"/>
              <a:t>‹#›</a:t>
            </a:fld>
            <a:endParaRPr lang="en-GB"/>
          </a:p>
        </p:txBody>
      </p:sp>
    </p:spTree>
    <p:extLst>
      <p:ext uri="{BB962C8B-B14F-4D97-AF65-F5344CB8AC3E}">
        <p14:creationId xmlns:p14="http://schemas.microsoft.com/office/powerpoint/2010/main" val="1020249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CDEF054-9E35-4162-91F2-173CFE0D760B}" type="datetimeFigureOut">
              <a:rPr lang="en-GB" smtClean="0"/>
              <a:t>26/02/2020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CF87B8-E24A-406A-A564-A38379D87524}" type="slidenum">
              <a:rPr lang="en-GB" smtClean="0"/>
              <a:t>‹#›</a:t>
            </a:fld>
            <a:endParaRPr lang="en-GB"/>
          </a:p>
        </p:txBody>
      </p:sp>
    </p:spTree>
    <p:extLst>
      <p:ext uri="{BB962C8B-B14F-4D97-AF65-F5344CB8AC3E}">
        <p14:creationId xmlns:p14="http://schemas.microsoft.com/office/powerpoint/2010/main" val="24430004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CDEF054-9E35-4162-91F2-173CFE0D760B}" type="datetimeFigureOut">
              <a:rPr lang="en-GB" smtClean="0"/>
              <a:t>26/02/2020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CF87B8-E24A-406A-A564-A38379D87524}" type="slidenum">
              <a:rPr lang="en-GB" smtClean="0"/>
              <a:t>‹#›</a:t>
            </a:fld>
            <a:endParaRPr lang="en-GB"/>
          </a:p>
        </p:txBody>
      </p:sp>
    </p:spTree>
    <p:extLst>
      <p:ext uri="{BB962C8B-B14F-4D97-AF65-F5344CB8AC3E}">
        <p14:creationId xmlns:p14="http://schemas.microsoft.com/office/powerpoint/2010/main" val="2703786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CDEF054-9E35-4162-91F2-173CFE0D760B}" type="datetimeFigureOut">
              <a:rPr lang="en-GB" smtClean="0"/>
              <a:t>26/02/2020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CF87B8-E24A-406A-A564-A38379D87524}" type="slidenum">
              <a:rPr lang="en-GB" smtClean="0"/>
              <a:t>‹#›</a:t>
            </a:fld>
            <a:endParaRPr lang="en-GB"/>
          </a:p>
        </p:txBody>
      </p:sp>
    </p:spTree>
    <p:extLst>
      <p:ext uri="{BB962C8B-B14F-4D97-AF65-F5344CB8AC3E}">
        <p14:creationId xmlns:p14="http://schemas.microsoft.com/office/powerpoint/2010/main" val="27225599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CDEF054-9E35-4162-91F2-173CFE0D760B}" type="datetimeFigureOut">
              <a:rPr lang="en-GB" smtClean="0"/>
              <a:t>26/02/2020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CF87B8-E24A-406A-A564-A38379D87524}" type="slidenum">
              <a:rPr lang="en-GB" smtClean="0"/>
              <a:t>‹#›</a:t>
            </a:fld>
            <a:endParaRPr lang="en-GB"/>
          </a:p>
        </p:txBody>
      </p:sp>
    </p:spTree>
    <p:extLst>
      <p:ext uri="{BB962C8B-B14F-4D97-AF65-F5344CB8AC3E}">
        <p14:creationId xmlns:p14="http://schemas.microsoft.com/office/powerpoint/2010/main" val="2911355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CDEF054-9E35-4162-91F2-173CFE0D760B}" type="datetimeFigureOut">
              <a:rPr lang="en-GB" smtClean="0"/>
              <a:t>26/02/2020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ECF87B8-E24A-406A-A564-A38379D87524}" type="slidenum">
              <a:rPr lang="en-GB" smtClean="0"/>
              <a:t>‹#›</a:t>
            </a:fld>
            <a:endParaRPr lang="en-GB"/>
          </a:p>
        </p:txBody>
      </p:sp>
    </p:spTree>
    <p:extLst>
      <p:ext uri="{BB962C8B-B14F-4D97-AF65-F5344CB8AC3E}">
        <p14:creationId xmlns:p14="http://schemas.microsoft.com/office/powerpoint/2010/main" val="502180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CDEF054-9E35-4162-91F2-173CFE0D760B}" type="datetimeFigureOut">
              <a:rPr lang="en-GB" smtClean="0"/>
              <a:t>26/02/2020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ECF87B8-E24A-406A-A564-A38379D87524}" type="slidenum">
              <a:rPr lang="en-GB" smtClean="0"/>
              <a:t>‹#›</a:t>
            </a:fld>
            <a:endParaRPr lang="en-GB"/>
          </a:p>
        </p:txBody>
      </p:sp>
    </p:spTree>
    <p:extLst>
      <p:ext uri="{BB962C8B-B14F-4D97-AF65-F5344CB8AC3E}">
        <p14:creationId xmlns:p14="http://schemas.microsoft.com/office/powerpoint/2010/main" val="3430047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CDEF054-9E35-4162-91F2-173CFE0D760B}" type="datetimeFigureOut">
              <a:rPr lang="en-GB" smtClean="0"/>
              <a:t>26/02/2020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ECF87B8-E24A-406A-A564-A38379D87524}" type="slidenum">
              <a:rPr lang="en-GB" smtClean="0"/>
              <a:t>‹#›</a:t>
            </a:fld>
            <a:endParaRPr lang="en-GB"/>
          </a:p>
        </p:txBody>
      </p:sp>
    </p:spTree>
    <p:extLst>
      <p:ext uri="{BB962C8B-B14F-4D97-AF65-F5344CB8AC3E}">
        <p14:creationId xmlns:p14="http://schemas.microsoft.com/office/powerpoint/2010/main" val="24049299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DEF054-9E35-4162-91F2-173CFE0D760B}" type="datetimeFigureOut">
              <a:rPr lang="en-GB" smtClean="0"/>
              <a:t>26/02/2020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ECF87B8-E24A-406A-A564-A38379D87524}" type="slidenum">
              <a:rPr lang="en-GB" smtClean="0"/>
              <a:t>‹#›</a:t>
            </a:fld>
            <a:endParaRPr lang="en-GB"/>
          </a:p>
        </p:txBody>
      </p:sp>
    </p:spTree>
    <p:extLst>
      <p:ext uri="{BB962C8B-B14F-4D97-AF65-F5344CB8AC3E}">
        <p14:creationId xmlns:p14="http://schemas.microsoft.com/office/powerpoint/2010/main" val="19920618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CDEF054-9E35-4162-91F2-173CFE0D760B}" type="datetimeFigureOut">
              <a:rPr lang="en-GB" smtClean="0"/>
              <a:t>26/02/2020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ECF87B8-E24A-406A-A564-A38379D87524}" type="slidenum">
              <a:rPr lang="en-GB" smtClean="0"/>
              <a:t>‹#›</a:t>
            </a:fld>
            <a:endParaRPr lang="en-GB"/>
          </a:p>
        </p:txBody>
      </p:sp>
    </p:spTree>
    <p:extLst>
      <p:ext uri="{BB962C8B-B14F-4D97-AF65-F5344CB8AC3E}">
        <p14:creationId xmlns:p14="http://schemas.microsoft.com/office/powerpoint/2010/main" val="31924127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CDEF054-9E35-4162-91F2-173CFE0D760B}" type="datetimeFigureOut">
              <a:rPr lang="en-GB" smtClean="0"/>
              <a:t>26/02/2020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ECF87B8-E24A-406A-A564-A38379D87524}" type="slidenum">
              <a:rPr lang="en-GB" smtClean="0"/>
              <a:t>‹#›</a:t>
            </a:fld>
            <a:endParaRPr lang="en-GB"/>
          </a:p>
        </p:txBody>
      </p:sp>
    </p:spTree>
    <p:extLst>
      <p:ext uri="{BB962C8B-B14F-4D97-AF65-F5344CB8AC3E}">
        <p14:creationId xmlns:p14="http://schemas.microsoft.com/office/powerpoint/2010/main" val="8881072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DEF054-9E35-4162-91F2-173CFE0D760B}" type="datetimeFigureOut">
              <a:rPr lang="en-GB" smtClean="0"/>
              <a:t>26/02/2020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CF87B8-E24A-406A-A564-A38379D87524}" type="slidenum">
              <a:rPr lang="en-GB" smtClean="0"/>
              <a:t>‹#›</a:t>
            </a:fld>
            <a:endParaRPr lang="en-GB"/>
          </a:p>
        </p:txBody>
      </p:sp>
    </p:spTree>
    <p:extLst>
      <p:ext uri="{BB962C8B-B14F-4D97-AF65-F5344CB8AC3E}">
        <p14:creationId xmlns:p14="http://schemas.microsoft.com/office/powerpoint/2010/main" val="120216561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2.jp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15.jp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rot="16200000">
            <a:off x="-2773679" y="2773680"/>
            <a:ext cx="6858002" cy="1310642"/>
          </a:xfrm>
          <a:prstGeom prst="rect">
            <a:avLst/>
          </a:prstGeom>
          <a:ln w="53975">
            <a:solidFill>
              <a:schemeClr val="tx1"/>
            </a:solidFill>
          </a:ln>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b="1" spc="300" dirty="0">
                <a:solidFill>
                  <a:srgbClr val="FFC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Love matters</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23851" y="0"/>
            <a:ext cx="10658068" cy="6858000"/>
          </a:xfrm>
          <a:prstGeom prst="rect">
            <a:avLst/>
          </a:prstGeom>
        </p:spPr>
      </p:pic>
    </p:spTree>
    <p:extLst>
      <p:ext uri="{BB962C8B-B14F-4D97-AF65-F5344CB8AC3E}">
        <p14:creationId xmlns:p14="http://schemas.microsoft.com/office/powerpoint/2010/main" val="42933715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6131" y="0"/>
            <a:ext cx="10515600" cy="1325563"/>
          </a:xfrm>
        </p:spPr>
        <p:txBody>
          <a:bodyPr/>
          <a:lstStyle/>
          <a:p>
            <a:r>
              <a:rPr lang="en-GB" b="1" dirty="0">
                <a:solidFill>
                  <a:srgbClr val="FFC000"/>
                </a:solidFill>
              </a:rPr>
              <a:t>Deuteronomy 6:5 </a:t>
            </a:r>
            <a:endParaRPr lang="en-GB" dirty="0">
              <a:solidFill>
                <a:srgbClr val="FFC000"/>
              </a:solidFill>
            </a:endParaRPr>
          </a:p>
        </p:txBody>
      </p:sp>
      <p:sp>
        <p:nvSpPr>
          <p:cNvPr id="3" name="Content Placeholder 2"/>
          <p:cNvSpPr>
            <a:spLocks noGrp="1"/>
          </p:cNvSpPr>
          <p:nvPr>
            <p:ph idx="1"/>
          </p:nvPr>
        </p:nvSpPr>
        <p:spPr>
          <a:xfrm>
            <a:off x="838199" y="1084218"/>
            <a:ext cx="10670177" cy="5434148"/>
          </a:xfrm>
        </p:spPr>
        <p:txBody>
          <a:bodyPr>
            <a:normAutofit fontScale="92500" lnSpcReduction="10000"/>
          </a:bodyPr>
          <a:lstStyle/>
          <a:p>
            <a:r>
              <a:rPr lang="en-US" dirty="0"/>
              <a:t>Remarkable degree of agreement in our translations:</a:t>
            </a:r>
          </a:p>
          <a:p>
            <a:endParaRPr lang="en-US" dirty="0"/>
          </a:p>
          <a:p>
            <a:pPr marL="0" indent="0" algn="ctr">
              <a:buNone/>
            </a:pPr>
            <a:r>
              <a:rPr lang="en-US" b="1" dirty="0"/>
              <a:t>(GNB + NIV) </a:t>
            </a:r>
            <a:r>
              <a:rPr lang="en-GB" i="1" baseline="30000" dirty="0">
                <a:solidFill>
                  <a:srgbClr val="FFC000"/>
                </a:solidFill>
              </a:rPr>
              <a:t>5 </a:t>
            </a:r>
            <a:r>
              <a:rPr lang="en-GB" i="1" dirty="0">
                <a:solidFill>
                  <a:srgbClr val="FFC000"/>
                </a:solidFill>
              </a:rPr>
              <a:t>Love the Lord your God with all your heart and with all your soul and with all your strength.</a:t>
            </a:r>
            <a:endParaRPr lang="en-GB" dirty="0">
              <a:solidFill>
                <a:srgbClr val="FFC000"/>
              </a:solidFill>
            </a:endParaRPr>
          </a:p>
          <a:p>
            <a:pPr marL="0" indent="0" algn="ctr">
              <a:buNone/>
            </a:pPr>
            <a:r>
              <a:rPr lang="en-US" b="1" dirty="0"/>
              <a:t> </a:t>
            </a:r>
            <a:endParaRPr lang="en-GB" dirty="0"/>
          </a:p>
          <a:p>
            <a:pPr marL="0" indent="0" algn="ctr">
              <a:buNone/>
            </a:pPr>
            <a:r>
              <a:rPr lang="en-US" b="1" dirty="0"/>
              <a:t>(ESV + NKJV) </a:t>
            </a:r>
            <a:r>
              <a:rPr lang="en-US" i="1" baseline="30000" dirty="0">
                <a:solidFill>
                  <a:srgbClr val="FFC000"/>
                </a:solidFill>
              </a:rPr>
              <a:t>5</a:t>
            </a:r>
            <a:r>
              <a:rPr lang="en-US" i="1" dirty="0">
                <a:solidFill>
                  <a:srgbClr val="FFC000"/>
                </a:solidFill>
              </a:rPr>
              <a:t> You shall love the LORD your God with all your heart and with all your soul and with all your might.</a:t>
            </a:r>
            <a:endParaRPr lang="en-GB" dirty="0">
              <a:solidFill>
                <a:srgbClr val="FFC000"/>
              </a:solidFill>
            </a:endParaRPr>
          </a:p>
          <a:p>
            <a:pPr algn="ctr"/>
            <a:endParaRPr lang="en-GB" dirty="0"/>
          </a:p>
          <a:p>
            <a:pPr marL="0" indent="0" algn="ctr">
              <a:buNone/>
            </a:pPr>
            <a:r>
              <a:rPr lang="en-US" b="1" dirty="0"/>
              <a:t>(MSG)</a:t>
            </a:r>
            <a:r>
              <a:rPr lang="en-GB" i="1" baseline="30000" dirty="0"/>
              <a:t> </a:t>
            </a:r>
            <a:r>
              <a:rPr lang="en-GB" i="1" baseline="30000" dirty="0">
                <a:solidFill>
                  <a:srgbClr val="FFC000"/>
                </a:solidFill>
              </a:rPr>
              <a:t>5 </a:t>
            </a:r>
            <a:r>
              <a:rPr lang="en-GB" i="1" dirty="0">
                <a:solidFill>
                  <a:srgbClr val="FFC000"/>
                </a:solidFill>
              </a:rPr>
              <a:t>Love God, your God, with your whole heart: love him with all that’s in you, love him with all you’ve got!</a:t>
            </a:r>
          </a:p>
          <a:p>
            <a:pPr marL="0" indent="0" algn="ctr">
              <a:buNone/>
            </a:pPr>
            <a:endParaRPr lang="en-GB" i="1" dirty="0">
              <a:solidFill>
                <a:srgbClr val="FFC000"/>
              </a:solidFill>
            </a:endParaRPr>
          </a:p>
          <a:p>
            <a:pPr marL="0" indent="0" algn="ctr">
              <a:buNone/>
            </a:pPr>
            <a:r>
              <a:rPr lang="en-GB" b="1" dirty="0"/>
              <a:t>(OJB) </a:t>
            </a:r>
            <a:r>
              <a:rPr lang="en-GB" i="1" baseline="30000" dirty="0">
                <a:solidFill>
                  <a:srgbClr val="FFC000"/>
                </a:solidFill>
              </a:rPr>
              <a:t>5 </a:t>
            </a:r>
            <a:r>
              <a:rPr lang="en-GB" i="1" dirty="0">
                <a:solidFill>
                  <a:srgbClr val="FFC000"/>
                </a:solidFill>
              </a:rPr>
              <a:t>And thou shalt love Hashem </a:t>
            </a:r>
            <a:r>
              <a:rPr lang="en-GB" i="1" dirty="0" err="1">
                <a:solidFill>
                  <a:srgbClr val="FFC000"/>
                </a:solidFill>
              </a:rPr>
              <a:t>Eloheicha</a:t>
            </a:r>
            <a:r>
              <a:rPr lang="en-GB" i="1" dirty="0">
                <a:solidFill>
                  <a:srgbClr val="FFC000"/>
                </a:solidFill>
              </a:rPr>
              <a:t> </a:t>
            </a:r>
            <a:r>
              <a:rPr lang="en-GB" i="1" dirty="0" err="1">
                <a:solidFill>
                  <a:srgbClr val="FFC000"/>
                </a:solidFill>
              </a:rPr>
              <a:t>b’chol</a:t>
            </a:r>
            <a:r>
              <a:rPr lang="en-GB" i="1" dirty="0">
                <a:solidFill>
                  <a:srgbClr val="FFC000"/>
                </a:solidFill>
              </a:rPr>
              <a:t> </a:t>
            </a:r>
            <a:r>
              <a:rPr lang="en-GB" i="1" dirty="0" err="1">
                <a:solidFill>
                  <a:srgbClr val="FFC000"/>
                </a:solidFill>
              </a:rPr>
              <a:t>l’vavcha</a:t>
            </a:r>
            <a:r>
              <a:rPr lang="en-GB" i="1" dirty="0">
                <a:solidFill>
                  <a:srgbClr val="FFC000"/>
                </a:solidFill>
              </a:rPr>
              <a:t> </a:t>
            </a:r>
            <a:r>
              <a:rPr lang="en-GB" i="1" dirty="0" err="1">
                <a:solidFill>
                  <a:srgbClr val="FFC000"/>
                </a:solidFill>
              </a:rPr>
              <a:t>u’vchol</a:t>
            </a:r>
            <a:r>
              <a:rPr lang="en-GB" i="1" dirty="0">
                <a:solidFill>
                  <a:srgbClr val="FFC000"/>
                </a:solidFill>
              </a:rPr>
              <a:t> </a:t>
            </a:r>
            <a:r>
              <a:rPr lang="en-GB" i="1" dirty="0" err="1">
                <a:solidFill>
                  <a:srgbClr val="FFC000"/>
                </a:solidFill>
              </a:rPr>
              <a:t>nafshcha</a:t>
            </a:r>
            <a:r>
              <a:rPr lang="en-GB" i="1" dirty="0">
                <a:solidFill>
                  <a:srgbClr val="FFC000"/>
                </a:solidFill>
              </a:rPr>
              <a:t> </a:t>
            </a:r>
            <a:r>
              <a:rPr lang="en-GB" i="1" dirty="0" err="1">
                <a:solidFill>
                  <a:srgbClr val="FFC000"/>
                </a:solidFill>
              </a:rPr>
              <a:t>uvechol</a:t>
            </a:r>
            <a:r>
              <a:rPr lang="en-GB" i="1" dirty="0">
                <a:solidFill>
                  <a:srgbClr val="FFC000"/>
                </a:solidFill>
              </a:rPr>
              <a:t> </a:t>
            </a:r>
            <a:r>
              <a:rPr lang="en-GB" i="1" dirty="0" err="1">
                <a:solidFill>
                  <a:srgbClr val="FFC000"/>
                </a:solidFill>
              </a:rPr>
              <a:t>modecha</a:t>
            </a:r>
            <a:r>
              <a:rPr lang="en-GB" i="1" dirty="0">
                <a:solidFill>
                  <a:srgbClr val="FFC000"/>
                </a:solidFill>
              </a:rPr>
              <a:t>.</a:t>
            </a:r>
            <a:endParaRPr lang="en-GB" dirty="0">
              <a:solidFill>
                <a:srgbClr val="FFC000"/>
              </a:solidFill>
            </a:endParaRPr>
          </a:p>
        </p:txBody>
      </p:sp>
    </p:spTree>
    <p:extLst>
      <p:ext uri="{BB962C8B-B14F-4D97-AF65-F5344CB8AC3E}">
        <p14:creationId xmlns:p14="http://schemas.microsoft.com/office/powerpoint/2010/main" val="267014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Shema</a:t>
            </a:r>
          </a:p>
        </p:txBody>
      </p:sp>
      <p:graphicFrame>
        <p:nvGraphicFramePr>
          <p:cNvPr id="5" name="Content Placeholder 4"/>
          <p:cNvGraphicFramePr>
            <a:graphicFrameLocks noGrp="1"/>
          </p:cNvGraphicFramePr>
          <p:nvPr>
            <p:ph idx="1"/>
          </p:nvPr>
        </p:nvGraphicFramePr>
        <p:xfrm>
          <a:off x="329785" y="2758190"/>
          <a:ext cx="10523094" cy="2634689"/>
        </p:xfrm>
        <a:graphic>
          <a:graphicData uri="http://schemas.openxmlformats.org/drawingml/2006/table">
            <a:tbl>
              <a:tblPr firstRow="1" firstCol="1" bandRow="1"/>
              <a:tblGrid>
                <a:gridCol w="10523094">
                  <a:extLst>
                    <a:ext uri="{9D8B030D-6E8A-4147-A177-3AD203B41FA5}">
                      <a16:colId xmlns:a16="http://schemas.microsoft.com/office/drawing/2014/main" val="20000"/>
                    </a:ext>
                  </a:extLst>
                </a:gridCol>
              </a:tblGrid>
              <a:tr h="689547">
                <a:tc>
                  <a:txBody>
                    <a:bodyPr/>
                    <a:lstStyle/>
                    <a:p>
                      <a:pPr algn="r">
                        <a:spcAft>
                          <a:spcPts val="0"/>
                        </a:spcAft>
                      </a:pPr>
                      <a:r>
                        <a:rPr lang="ar-SA" sz="4000" dirty="0">
                          <a:effectLst/>
                          <a:latin typeface="Calibri" panose="020F0502020204030204" pitchFamily="34" charset="0"/>
                          <a:ea typeface="Calibri" panose="020F0502020204030204" pitchFamily="34" charset="0"/>
                          <a:cs typeface="Times New Roman" panose="02020603050405020304" pitchFamily="18" charset="0"/>
                        </a:rPr>
                        <a:t>שְׁמַע יִשְׂרָאֵל יְהוָה אֱלֹהֵינוּ יְהוָה אֶחָד</a:t>
                      </a:r>
                      <a:endParaRPr lang="en-GB"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10000"/>
                  </a:ext>
                </a:extLst>
              </a:tr>
              <a:tr h="877261">
                <a:tc>
                  <a:txBody>
                    <a:bodyPr/>
                    <a:lstStyle/>
                    <a:p>
                      <a:pPr algn="r">
                        <a:spcAft>
                          <a:spcPts val="0"/>
                        </a:spcAft>
                      </a:pPr>
                      <a:r>
                        <a:rPr lang="ar-SA" sz="4000" dirty="0">
                          <a:effectLst/>
                          <a:latin typeface="Calibri" panose="020F0502020204030204" pitchFamily="34" charset="0"/>
                          <a:ea typeface="Calibri" panose="020F0502020204030204" pitchFamily="34" charset="0"/>
                          <a:cs typeface="Times New Roman" panose="02020603050405020304" pitchFamily="18" charset="0"/>
                        </a:rPr>
                        <a:t>וְאָהַבְתָּ אֵת יְהוָה אֱלֹהֶיךָ בְּכָל-לְבָבְךָ וּבְכָל-נַפְשְׁךָ וּבְכָל-מְאֹדֶךָ:</a:t>
                      </a:r>
                      <a:endParaRPr lang="en-GB"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10001"/>
                  </a:ext>
                </a:extLst>
              </a:tr>
              <a:tr h="1067881">
                <a:tc>
                  <a:txBody>
                    <a:bodyPr/>
                    <a:lstStyle/>
                    <a:p>
                      <a:pPr algn="r">
                        <a:spcAft>
                          <a:spcPts val="0"/>
                        </a:spcAft>
                      </a:pPr>
                      <a:r>
                        <a:rPr lang="ar-SA" sz="4000" dirty="0">
                          <a:effectLst/>
                          <a:latin typeface="Calibri" panose="020F0502020204030204" pitchFamily="34" charset="0"/>
                          <a:ea typeface="Calibri" panose="020F0502020204030204" pitchFamily="34" charset="0"/>
                          <a:cs typeface="Times New Roman" panose="02020603050405020304" pitchFamily="18" charset="0"/>
                        </a:rPr>
                        <a:t>וְהָיוּ הַדְּבָרִים הָאֵלֶּה אֲשֶׁר אָנֹכִי מְצַוְּךָ הַיּוֹם עַל-לְבָבֶךָ </a:t>
                      </a:r>
                      <a:endParaRPr lang="en-GB"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10002"/>
                  </a:ext>
                </a:extLst>
              </a:tr>
            </a:tbl>
          </a:graphicData>
        </a:graphic>
      </p:graphicFrame>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61433" y="349617"/>
            <a:ext cx="3077296" cy="1822083"/>
          </a:xfrm>
          <a:prstGeom prst="rect">
            <a:avLst/>
          </a:prstGeom>
        </p:spPr>
      </p:pic>
    </p:spTree>
    <p:extLst>
      <p:ext uri="{BB962C8B-B14F-4D97-AF65-F5344CB8AC3E}">
        <p14:creationId xmlns:p14="http://schemas.microsoft.com/office/powerpoint/2010/main" val="21613244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FFC000"/>
                </a:solidFill>
              </a:rPr>
              <a:t>Word 11: </a:t>
            </a:r>
            <a:r>
              <a:rPr lang="ar-SA" dirty="0">
                <a:solidFill>
                  <a:srgbClr val="FFC000"/>
                </a:solidFill>
              </a:rPr>
              <a:t>אָהֵב</a:t>
            </a:r>
            <a:r>
              <a:rPr lang="en-GB" b="1" dirty="0">
                <a:solidFill>
                  <a:srgbClr val="FFC000"/>
                </a:solidFill>
              </a:rPr>
              <a:t> (</a:t>
            </a:r>
            <a:r>
              <a:rPr lang="en-GB" b="1" i="1" dirty="0">
                <a:solidFill>
                  <a:srgbClr val="FFC000"/>
                </a:solidFill>
              </a:rPr>
              <a:t>‘</a:t>
            </a:r>
            <a:r>
              <a:rPr lang="en-GB" b="1" i="1" dirty="0" err="1">
                <a:solidFill>
                  <a:srgbClr val="FFC000"/>
                </a:solidFill>
              </a:rPr>
              <a:t>ahev</a:t>
            </a:r>
            <a:r>
              <a:rPr lang="en-GB" b="1" i="1" dirty="0">
                <a:solidFill>
                  <a:srgbClr val="FFC000"/>
                </a:solidFill>
              </a:rPr>
              <a:t>/ ‘</a:t>
            </a:r>
            <a:r>
              <a:rPr lang="en-GB" b="1" i="1" dirty="0" err="1">
                <a:solidFill>
                  <a:srgbClr val="FFC000"/>
                </a:solidFill>
              </a:rPr>
              <a:t>aheb</a:t>
            </a:r>
            <a:r>
              <a:rPr lang="en-GB" b="1" dirty="0">
                <a:solidFill>
                  <a:srgbClr val="FFC000"/>
                </a:solidFill>
              </a:rPr>
              <a:t>)</a:t>
            </a:r>
            <a:r>
              <a:rPr lang="en-GB" dirty="0">
                <a:solidFill>
                  <a:srgbClr val="FFC000"/>
                </a:solidFill>
              </a:rPr>
              <a:t> Love</a:t>
            </a:r>
          </a:p>
        </p:txBody>
      </p:sp>
      <p:sp>
        <p:nvSpPr>
          <p:cNvPr id="3" name="Content Placeholder 2"/>
          <p:cNvSpPr>
            <a:spLocks noGrp="1"/>
          </p:cNvSpPr>
          <p:nvPr>
            <p:ph idx="1"/>
          </p:nvPr>
        </p:nvSpPr>
        <p:spPr/>
        <p:txBody>
          <a:bodyPr>
            <a:normAutofit/>
          </a:bodyPr>
          <a:lstStyle/>
          <a:p>
            <a:r>
              <a:rPr lang="en-GB" dirty="0"/>
              <a:t>There are other terms that could be translated as love. </a:t>
            </a:r>
          </a:p>
          <a:p>
            <a:r>
              <a:rPr lang="en-GB" dirty="0"/>
              <a:t>Terms such as </a:t>
            </a:r>
            <a:r>
              <a:rPr lang="ar-SA" sz="3300" dirty="0">
                <a:latin typeface="Times New Roman" panose="02020603050405020304" pitchFamily="18" charset="0"/>
                <a:cs typeface="Times New Roman" panose="02020603050405020304" pitchFamily="18" charset="0"/>
              </a:rPr>
              <a:t>דּוֹד</a:t>
            </a:r>
            <a:r>
              <a:rPr lang="ar-SA" i="1" dirty="0"/>
              <a:t> </a:t>
            </a:r>
            <a:r>
              <a:rPr lang="en-GB" i="1" dirty="0"/>
              <a:t> </a:t>
            </a:r>
            <a:r>
              <a:rPr lang="en-GB" dirty="0"/>
              <a:t>(</a:t>
            </a:r>
            <a:r>
              <a:rPr lang="en-GB" i="1" dirty="0" err="1"/>
              <a:t>dode</a:t>
            </a:r>
            <a:r>
              <a:rPr lang="en-GB" dirty="0"/>
              <a:t>) have a wide variety of uses.</a:t>
            </a:r>
          </a:p>
          <a:p>
            <a:r>
              <a:rPr lang="en-GB" dirty="0"/>
              <a:t>‘</a:t>
            </a:r>
            <a:r>
              <a:rPr lang="en-GB" i="1" dirty="0" err="1"/>
              <a:t>aheb</a:t>
            </a:r>
            <a:r>
              <a:rPr lang="en-GB" dirty="0"/>
              <a:t> which occurs 212 times is supplemented with ‘</a:t>
            </a:r>
            <a:r>
              <a:rPr lang="en-GB" i="1" dirty="0" err="1"/>
              <a:t>ahebah</a:t>
            </a:r>
            <a:r>
              <a:rPr lang="en-GB" dirty="0"/>
              <a:t> (</a:t>
            </a:r>
            <a:r>
              <a:rPr lang="ar-SA" sz="3200" dirty="0">
                <a:latin typeface="Times New Roman" panose="02020603050405020304" pitchFamily="18" charset="0"/>
                <a:cs typeface="Times New Roman" panose="02020603050405020304" pitchFamily="18" charset="0"/>
              </a:rPr>
              <a:t>אַהֲבָה</a:t>
            </a:r>
            <a:r>
              <a:rPr lang="en-GB" dirty="0"/>
              <a:t>) which occurs a further 36 uses of the word.</a:t>
            </a:r>
          </a:p>
          <a:p>
            <a:pPr marL="0" indent="0">
              <a:buNone/>
            </a:pPr>
            <a:r>
              <a:rPr lang="en-GB" dirty="0"/>
              <a:t> </a:t>
            </a:r>
          </a:p>
          <a:p>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74181" y="3945667"/>
            <a:ext cx="3579619" cy="2231296"/>
          </a:xfrm>
          <a:prstGeom prst="rect">
            <a:avLst/>
          </a:prstGeom>
        </p:spPr>
      </p:pic>
    </p:spTree>
    <p:extLst>
      <p:ext uri="{BB962C8B-B14F-4D97-AF65-F5344CB8AC3E}">
        <p14:creationId xmlns:p14="http://schemas.microsoft.com/office/powerpoint/2010/main" val="5765172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FFC000"/>
                </a:solidFill>
              </a:rPr>
              <a:t>Word 11: </a:t>
            </a:r>
            <a:r>
              <a:rPr lang="ar-SA" dirty="0">
                <a:solidFill>
                  <a:srgbClr val="FFC000"/>
                </a:solidFill>
              </a:rPr>
              <a:t>אָהֵב</a:t>
            </a:r>
            <a:r>
              <a:rPr lang="en-GB" b="1" dirty="0">
                <a:solidFill>
                  <a:srgbClr val="FFC000"/>
                </a:solidFill>
              </a:rPr>
              <a:t> (</a:t>
            </a:r>
            <a:r>
              <a:rPr lang="en-GB" b="1" i="1" dirty="0">
                <a:solidFill>
                  <a:srgbClr val="FFC000"/>
                </a:solidFill>
              </a:rPr>
              <a:t>‘</a:t>
            </a:r>
            <a:r>
              <a:rPr lang="en-GB" b="1" i="1" dirty="0" err="1">
                <a:solidFill>
                  <a:srgbClr val="FFC000"/>
                </a:solidFill>
              </a:rPr>
              <a:t>ahev</a:t>
            </a:r>
            <a:r>
              <a:rPr lang="en-GB" b="1" i="1" dirty="0">
                <a:solidFill>
                  <a:srgbClr val="FFC000"/>
                </a:solidFill>
              </a:rPr>
              <a:t>/ ‘</a:t>
            </a:r>
            <a:r>
              <a:rPr lang="en-GB" b="1" i="1" dirty="0" err="1">
                <a:solidFill>
                  <a:srgbClr val="FFC000"/>
                </a:solidFill>
              </a:rPr>
              <a:t>aheb</a:t>
            </a:r>
            <a:r>
              <a:rPr lang="en-GB" b="1" dirty="0">
                <a:solidFill>
                  <a:srgbClr val="FFC000"/>
                </a:solidFill>
              </a:rPr>
              <a:t>)</a:t>
            </a:r>
            <a:r>
              <a:rPr lang="en-GB" dirty="0">
                <a:solidFill>
                  <a:srgbClr val="FFC000"/>
                </a:solidFill>
              </a:rPr>
              <a:t> Love</a:t>
            </a:r>
          </a:p>
        </p:txBody>
      </p:sp>
      <p:sp>
        <p:nvSpPr>
          <p:cNvPr id="3" name="Content Placeholder 2"/>
          <p:cNvSpPr>
            <a:spLocks noGrp="1"/>
          </p:cNvSpPr>
          <p:nvPr>
            <p:ph idx="1"/>
          </p:nvPr>
        </p:nvSpPr>
        <p:spPr/>
        <p:txBody>
          <a:bodyPr>
            <a:normAutofit/>
          </a:bodyPr>
          <a:lstStyle/>
          <a:p>
            <a:r>
              <a:rPr lang="en-GB" b="1" dirty="0">
                <a:solidFill>
                  <a:srgbClr val="FFC000"/>
                </a:solidFill>
              </a:rPr>
              <a:t>Meaning in use</a:t>
            </a:r>
            <a:endParaRPr lang="en-GB" dirty="0">
              <a:solidFill>
                <a:srgbClr val="FFC000"/>
              </a:solidFill>
            </a:endParaRPr>
          </a:p>
          <a:p>
            <a:r>
              <a:rPr lang="en-GB" dirty="0"/>
              <a:t>‘</a:t>
            </a:r>
            <a:r>
              <a:rPr lang="en-GB" i="1" dirty="0" err="1"/>
              <a:t>aheb</a:t>
            </a:r>
            <a:r>
              <a:rPr lang="en-GB" i="1" dirty="0"/>
              <a:t> </a:t>
            </a:r>
            <a:r>
              <a:rPr lang="en-GB" dirty="0"/>
              <a:t>is used to describe the most profound loves of our lives. Such as: </a:t>
            </a:r>
            <a:r>
              <a:rPr lang="en-GB" b="1" dirty="0">
                <a:solidFill>
                  <a:srgbClr val="FFC000"/>
                </a:solidFill>
              </a:rPr>
              <a:t>The love of parents for children</a:t>
            </a:r>
            <a:endParaRPr lang="en-GB" dirty="0">
              <a:solidFill>
                <a:srgbClr val="FFC000"/>
              </a:solidFill>
            </a:endParaRPr>
          </a:p>
          <a:p>
            <a:pPr lvl="1"/>
            <a:r>
              <a:rPr lang="en-GB" dirty="0"/>
              <a:t>The love of Abraham for Isaac, his son (Gen.22:2)</a:t>
            </a:r>
          </a:p>
          <a:p>
            <a:pPr lvl="1"/>
            <a:r>
              <a:rPr lang="en-GB" dirty="0"/>
              <a:t>The love of Isaac and Rebekah for Esau and Jacob (Gen,25:28) </a:t>
            </a:r>
          </a:p>
          <a:p>
            <a:pPr lvl="1"/>
            <a:r>
              <a:rPr lang="en-GB" dirty="0"/>
              <a:t>The love of Jacob for Joseph above his brothers (Gen.37:3, 4; 44:20).</a:t>
            </a:r>
          </a:p>
          <a:p>
            <a:endParaRPr lang="en-GB" dirty="0"/>
          </a:p>
          <a:p>
            <a:r>
              <a:rPr lang="en-GB" dirty="0"/>
              <a:t> </a:t>
            </a:r>
          </a:p>
          <a:p>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1821" y="5072994"/>
            <a:ext cx="2269127" cy="1497624"/>
          </a:xfrm>
          <a:prstGeom prst="rect">
            <a:avLst/>
          </a:prstGeom>
        </p:spPr>
      </p:pic>
    </p:spTree>
    <p:extLst>
      <p:ext uri="{BB962C8B-B14F-4D97-AF65-F5344CB8AC3E}">
        <p14:creationId xmlns:p14="http://schemas.microsoft.com/office/powerpoint/2010/main" val="40866844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FFC000"/>
                </a:solidFill>
              </a:rPr>
              <a:t>Word 11: </a:t>
            </a:r>
            <a:r>
              <a:rPr lang="ar-SA" dirty="0">
                <a:solidFill>
                  <a:srgbClr val="FFC000"/>
                </a:solidFill>
              </a:rPr>
              <a:t>אָהֵב</a:t>
            </a:r>
            <a:r>
              <a:rPr lang="en-GB" b="1" dirty="0">
                <a:solidFill>
                  <a:srgbClr val="FFC000"/>
                </a:solidFill>
              </a:rPr>
              <a:t> (</a:t>
            </a:r>
            <a:r>
              <a:rPr lang="en-GB" b="1" i="1" dirty="0">
                <a:solidFill>
                  <a:srgbClr val="FFC000"/>
                </a:solidFill>
              </a:rPr>
              <a:t>‘</a:t>
            </a:r>
            <a:r>
              <a:rPr lang="en-GB" b="1" i="1" dirty="0" err="1">
                <a:solidFill>
                  <a:srgbClr val="FFC000"/>
                </a:solidFill>
              </a:rPr>
              <a:t>ahev</a:t>
            </a:r>
            <a:r>
              <a:rPr lang="en-GB" b="1" i="1" dirty="0">
                <a:solidFill>
                  <a:srgbClr val="FFC000"/>
                </a:solidFill>
              </a:rPr>
              <a:t>/ ‘</a:t>
            </a:r>
            <a:r>
              <a:rPr lang="en-GB" b="1" i="1" dirty="0" err="1">
                <a:solidFill>
                  <a:srgbClr val="FFC000"/>
                </a:solidFill>
              </a:rPr>
              <a:t>aheb</a:t>
            </a:r>
            <a:r>
              <a:rPr lang="en-GB" b="1" dirty="0">
                <a:solidFill>
                  <a:srgbClr val="FFC000"/>
                </a:solidFill>
              </a:rPr>
              <a:t>)</a:t>
            </a:r>
            <a:r>
              <a:rPr lang="en-GB" dirty="0">
                <a:solidFill>
                  <a:srgbClr val="FFC000"/>
                </a:solidFill>
              </a:rPr>
              <a:t> Love</a:t>
            </a:r>
          </a:p>
        </p:txBody>
      </p:sp>
      <p:sp>
        <p:nvSpPr>
          <p:cNvPr id="3" name="Content Placeholder 2"/>
          <p:cNvSpPr>
            <a:spLocks noGrp="1"/>
          </p:cNvSpPr>
          <p:nvPr>
            <p:ph idx="1"/>
          </p:nvPr>
        </p:nvSpPr>
        <p:spPr>
          <a:xfrm>
            <a:off x="627017" y="1371600"/>
            <a:ext cx="11181806" cy="5251269"/>
          </a:xfrm>
        </p:spPr>
        <p:txBody>
          <a:bodyPr>
            <a:normAutofit fontScale="92500" lnSpcReduction="10000"/>
          </a:bodyPr>
          <a:lstStyle/>
          <a:p>
            <a:pPr lvl="0"/>
            <a:r>
              <a:rPr lang="en-GB" b="1" dirty="0">
                <a:solidFill>
                  <a:srgbClr val="FFC000"/>
                </a:solidFill>
              </a:rPr>
              <a:t>The love for a spouse</a:t>
            </a:r>
          </a:p>
          <a:p>
            <a:pPr lvl="0"/>
            <a:r>
              <a:rPr lang="en-GB" dirty="0"/>
              <a:t>This is the most common use of the term and it includes:</a:t>
            </a:r>
          </a:p>
          <a:p>
            <a:pPr lvl="1"/>
            <a:r>
              <a:rPr lang="en-GB" dirty="0"/>
              <a:t>The love of Isaac for Rebekah (Gen.24:67), </a:t>
            </a:r>
          </a:p>
          <a:p>
            <a:pPr lvl="1"/>
            <a:r>
              <a:rPr lang="en-GB" dirty="0"/>
              <a:t>The love of Jacob for Rachel (Gen.29:18, 30 cf. ‘</a:t>
            </a:r>
            <a:r>
              <a:rPr lang="en-GB" i="1" dirty="0" err="1"/>
              <a:t>ahebah</a:t>
            </a:r>
            <a:r>
              <a:rPr lang="en-GB" i="1" dirty="0"/>
              <a:t> </a:t>
            </a:r>
            <a:r>
              <a:rPr lang="en-GB" dirty="0"/>
              <a:t>in Gen.29:20)</a:t>
            </a:r>
          </a:p>
          <a:p>
            <a:pPr lvl="1"/>
            <a:r>
              <a:rPr lang="en-GB" dirty="0"/>
              <a:t>The desire of Leah for her husband to love her (Gen.29:32) </a:t>
            </a:r>
          </a:p>
          <a:p>
            <a:pPr lvl="1"/>
            <a:r>
              <a:rPr lang="en-GB" dirty="0"/>
              <a:t>The attitude of </a:t>
            </a:r>
            <a:r>
              <a:rPr lang="en-GB" dirty="0" err="1"/>
              <a:t>Shechem</a:t>
            </a:r>
            <a:r>
              <a:rPr lang="en-GB" dirty="0"/>
              <a:t> for Dinah (Gen.34:3)</a:t>
            </a:r>
          </a:p>
          <a:p>
            <a:pPr lvl="1"/>
            <a:r>
              <a:rPr lang="en-GB" dirty="0"/>
              <a:t>In this instance it is a love that cannot be compared to another:</a:t>
            </a:r>
          </a:p>
          <a:p>
            <a:pPr marL="0" indent="0" algn="ctr">
              <a:buNone/>
            </a:pPr>
            <a:r>
              <a:rPr lang="x-none" i="1" baseline="30000" dirty="0">
                <a:solidFill>
                  <a:srgbClr val="FFC000"/>
                </a:solidFill>
              </a:rPr>
              <a:t>18</a:t>
            </a:r>
            <a:r>
              <a:rPr lang="x-none" i="1" dirty="0">
                <a:solidFill>
                  <a:srgbClr val="FFC000"/>
                </a:solidFill>
              </a:rPr>
              <a:t> Let your fountain be blessed, </a:t>
            </a:r>
            <a:endParaRPr lang="en-GB" i="1" dirty="0">
              <a:solidFill>
                <a:srgbClr val="FFC000"/>
              </a:solidFill>
            </a:endParaRPr>
          </a:p>
          <a:p>
            <a:pPr marL="0" indent="0" algn="ctr">
              <a:buNone/>
            </a:pPr>
            <a:r>
              <a:rPr lang="x-none" i="1" dirty="0">
                <a:solidFill>
                  <a:srgbClr val="FFC000"/>
                </a:solidFill>
              </a:rPr>
              <a:t>and rejoice in the wife of your youth,</a:t>
            </a:r>
            <a:endParaRPr lang="en-GB" dirty="0">
              <a:solidFill>
                <a:srgbClr val="FFC000"/>
              </a:solidFill>
            </a:endParaRPr>
          </a:p>
          <a:p>
            <a:pPr marL="0" indent="0" algn="ctr">
              <a:buNone/>
            </a:pPr>
            <a:r>
              <a:rPr lang="x-none" i="1" baseline="30000" dirty="0">
                <a:solidFill>
                  <a:srgbClr val="FFC000"/>
                </a:solidFill>
              </a:rPr>
              <a:t>19</a:t>
            </a:r>
            <a:r>
              <a:rPr lang="x-none" i="1" dirty="0">
                <a:solidFill>
                  <a:srgbClr val="FFC000"/>
                </a:solidFill>
              </a:rPr>
              <a:t> a lovely deer, a graceful doe. </a:t>
            </a:r>
            <a:endParaRPr lang="en-GB" i="1" dirty="0">
              <a:solidFill>
                <a:srgbClr val="FFC000"/>
              </a:solidFill>
            </a:endParaRPr>
          </a:p>
          <a:p>
            <a:pPr marL="0" indent="0" algn="ctr">
              <a:buNone/>
            </a:pPr>
            <a:r>
              <a:rPr lang="x-none" i="1" dirty="0">
                <a:solidFill>
                  <a:srgbClr val="FFC000"/>
                </a:solidFill>
              </a:rPr>
              <a:t>Let her breasts fill you at all times with delight; </a:t>
            </a:r>
            <a:endParaRPr lang="en-GB" i="1" dirty="0">
              <a:solidFill>
                <a:srgbClr val="FFC000"/>
              </a:solidFill>
            </a:endParaRPr>
          </a:p>
          <a:p>
            <a:pPr marL="0" indent="0" algn="ctr">
              <a:buNone/>
            </a:pPr>
            <a:r>
              <a:rPr lang="x-none" i="1" dirty="0">
                <a:solidFill>
                  <a:srgbClr val="FFC000"/>
                </a:solidFill>
              </a:rPr>
              <a:t>be intoxicated always in her love.</a:t>
            </a:r>
            <a:endParaRPr lang="en-GB" dirty="0">
              <a:solidFill>
                <a:srgbClr val="FFC000"/>
              </a:solidFill>
            </a:endParaRPr>
          </a:p>
          <a:p>
            <a:pPr marL="0" indent="0" algn="r">
              <a:buNone/>
            </a:pPr>
            <a:r>
              <a:rPr lang="en-GB" b="1" dirty="0"/>
              <a:t> (</a:t>
            </a:r>
            <a:r>
              <a:rPr lang="x-none" b="1" dirty="0"/>
              <a:t>Pro</a:t>
            </a:r>
            <a:r>
              <a:rPr lang="en-GB" b="1" dirty="0"/>
              <a:t>verbs</a:t>
            </a:r>
            <a:r>
              <a:rPr lang="x-none" b="1" dirty="0"/>
              <a:t> 5:18-19)  </a:t>
            </a:r>
            <a:endParaRPr lang="en-GB" dirty="0"/>
          </a:p>
          <a:p>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39696" y="328001"/>
            <a:ext cx="2269127" cy="1497624"/>
          </a:xfrm>
          <a:prstGeom prst="rect">
            <a:avLst/>
          </a:prstGeom>
        </p:spPr>
      </p:pic>
    </p:spTree>
    <p:extLst>
      <p:ext uri="{BB962C8B-B14F-4D97-AF65-F5344CB8AC3E}">
        <p14:creationId xmlns:p14="http://schemas.microsoft.com/office/powerpoint/2010/main" val="10672859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FFC000"/>
                </a:solidFill>
              </a:rPr>
              <a:t>Word 11: </a:t>
            </a:r>
            <a:r>
              <a:rPr lang="ar-SA" dirty="0">
                <a:solidFill>
                  <a:srgbClr val="FFC000"/>
                </a:solidFill>
              </a:rPr>
              <a:t>אָהֵב</a:t>
            </a:r>
            <a:r>
              <a:rPr lang="en-GB" b="1" dirty="0">
                <a:solidFill>
                  <a:srgbClr val="FFC000"/>
                </a:solidFill>
              </a:rPr>
              <a:t> (</a:t>
            </a:r>
            <a:r>
              <a:rPr lang="en-GB" b="1" i="1" dirty="0">
                <a:solidFill>
                  <a:srgbClr val="FFC000"/>
                </a:solidFill>
              </a:rPr>
              <a:t>‘</a:t>
            </a:r>
            <a:r>
              <a:rPr lang="en-GB" b="1" i="1" dirty="0" err="1">
                <a:solidFill>
                  <a:srgbClr val="FFC000"/>
                </a:solidFill>
              </a:rPr>
              <a:t>ahev</a:t>
            </a:r>
            <a:r>
              <a:rPr lang="en-GB" b="1" i="1" dirty="0">
                <a:solidFill>
                  <a:srgbClr val="FFC000"/>
                </a:solidFill>
              </a:rPr>
              <a:t>/ ‘</a:t>
            </a:r>
            <a:r>
              <a:rPr lang="en-GB" b="1" i="1" dirty="0" err="1">
                <a:solidFill>
                  <a:srgbClr val="FFC000"/>
                </a:solidFill>
              </a:rPr>
              <a:t>aheb</a:t>
            </a:r>
            <a:r>
              <a:rPr lang="en-GB" b="1" dirty="0">
                <a:solidFill>
                  <a:srgbClr val="FFC000"/>
                </a:solidFill>
              </a:rPr>
              <a:t>)</a:t>
            </a:r>
            <a:r>
              <a:rPr lang="en-GB" dirty="0">
                <a:solidFill>
                  <a:srgbClr val="FFC000"/>
                </a:solidFill>
              </a:rPr>
              <a:t> Love</a:t>
            </a:r>
          </a:p>
        </p:txBody>
      </p:sp>
      <p:sp>
        <p:nvSpPr>
          <p:cNvPr id="3" name="Content Placeholder 2"/>
          <p:cNvSpPr>
            <a:spLocks noGrp="1"/>
          </p:cNvSpPr>
          <p:nvPr>
            <p:ph idx="1"/>
          </p:nvPr>
        </p:nvSpPr>
        <p:spPr>
          <a:xfrm>
            <a:off x="627017" y="1371600"/>
            <a:ext cx="11181806" cy="5251269"/>
          </a:xfrm>
        </p:spPr>
        <p:txBody>
          <a:bodyPr>
            <a:normAutofit fontScale="92500" lnSpcReduction="20000"/>
          </a:bodyPr>
          <a:lstStyle/>
          <a:p>
            <a:pPr lvl="0"/>
            <a:r>
              <a:rPr lang="en-GB" sz="3000" b="1" dirty="0">
                <a:solidFill>
                  <a:srgbClr val="FFC000"/>
                </a:solidFill>
              </a:rPr>
              <a:t>The love between best friends</a:t>
            </a:r>
            <a:endParaRPr lang="en-GB" sz="3000" dirty="0">
              <a:solidFill>
                <a:srgbClr val="FFC000"/>
              </a:solidFill>
            </a:endParaRPr>
          </a:p>
          <a:p>
            <a:pPr lvl="1"/>
            <a:r>
              <a:rPr lang="en-GB" sz="2600" dirty="0"/>
              <a:t>David and Jonathan (1Sa.18:1, 3, 16; 20:17; 2Sa.1:23, 26). </a:t>
            </a:r>
          </a:p>
          <a:p>
            <a:pPr lvl="0"/>
            <a:endParaRPr lang="en-GB" sz="1900" b="1" dirty="0">
              <a:solidFill>
                <a:srgbClr val="FFC000"/>
              </a:solidFill>
            </a:endParaRPr>
          </a:p>
          <a:p>
            <a:pPr lvl="0"/>
            <a:r>
              <a:rPr lang="en-GB" sz="3000" b="1" dirty="0">
                <a:solidFill>
                  <a:srgbClr val="FFC000"/>
                </a:solidFill>
              </a:rPr>
              <a:t>The devotion or affection for someone</a:t>
            </a:r>
            <a:endParaRPr lang="en-GB" sz="3000" dirty="0">
              <a:solidFill>
                <a:srgbClr val="FFC000"/>
              </a:solidFill>
            </a:endParaRPr>
          </a:p>
          <a:p>
            <a:pPr lvl="1"/>
            <a:r>
              <a:rPr lang="en-GB" sz="2600" dirty="0"/>
              <a:t>A devoted servant to his</a:t>
            </a:r>
            <a:r>
              <a:rPr lang="en-GB" sz="2600" b="1" dirty="0"/>
              <a:t> </a:t>
            </a:r>
            <a:r>
              <a:rPr lang="en-GB" sz="2600" dirty="0"/>
              <a:t>master (Exo.21:5); </a:t>
            </a:r>
          </a:p>
          <a:p>
            <a:pPr lvl="1"/>
            <a:r>
              <a:rPr lang="en-GB" sz="2600" dirty="0"/>
              <a:t>Saul’s affection for David (1Sa.16:21; 18:22); and King Hiram for David (1Ki.5:1; 2Ch.2:11)</a:t>
            </a:r>
          </a:p>
          <a:p>
            <a:pPr lvl="0"/>
            <a:endParaRPr lang="en-GB" sz="1700" b="1" dirty="0">
              <a:solidFill>
                <a:srgbClr val="FFC000"/>
              </a:solidFill>
            </a:endParaRPr>
          </a:p>
          <a:p>
            <a:pPr lvl="0"/>
            <a:r>
              <a:rPr lang="en-GB" sz="3000" b="1" dirty="0">
                <a:solidFill>
                  <a:srgbClr val="FFC000"/>
                </a:solidFill>
              </a:rPr>
              <a:t>Loving the neighbour</a:t>
            </a:r>
            <a:endParaRPr lang="en-GB" sz="3000" dirty="0">
              <a:solidFill>
                <a:srgbClr val="FFC000"/>
              </a:solidFill>
            </a:endParaRPr>
          </a:p>
          <a:p>
            <a:pPr lvl="1"/>
            <a:r>
              <a:rPr lang="en-GB" sz="2600" dirty="0"/>
              <a:t>The extent that God wished to see the people love the neighbour (Lev.19:18, 34; Zec.8:17).</a:t>
            </a:r>
          </a:p>
          <a:p>
            <a:pPr lvl="0"/>
            <a:endParaRPr lang="en-GB" sz="1700" b="1" dirty="0"/>
          </a:p>
          <a:p>
            <a:pPr lvl="0"/>
            <a:r>
              <a:rPr lang="en-GB" sz="3000" b="1" dirty="0">
                <a:solidFill>
                  <a:srgbClr val="FFC000"/>
                </a:solidFill>
              </a:rPr>
              <a:t>Favourite food</a:t>
            </a:r>
            <a:endParaRPr lang="en-GB" sz="3000" dirty="0">
              <a:solidFill>
                <a:srgbClr val="FFC000"/>
              </a:solidFill>
            </a:endParaRPr>
          </a:p>
          <a:p>
            <a:pPr lvl="1"/>
            <a:r>
              <a:rPr lang="en-GB" sz="2600" dirty="0"/>
              <a:t>It is also used by Isaac when he is exaggerating to Esau how much he adores his food, (Gen.27:4, 9, 14). </a:t>
            </a:r>
          </a:p>
          <a:p>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2873" y="0"/>
            <a:ext cx="2269127" cy="1497624"/>
          </a:xfrm>
          <a:prstGeom prst="rect">
            <a:avLst/>
          </a:prstGeom>
        </p:spPr>
      </p:pic>
    </p:spTree>
    <p:extLst>
      <p:ext uri="{BB962C8B-B14F-4D97-AF65-F5344CB8AC3E}">
        <p14:creationId xmlns:p14="http://schemas.microsoft.com/office/powerpoint/2010/main" val="17212724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FFC000"/>
                </a:solidFill>
              </a:rPr>
              <a:t>Word 11: </a:t>
            </a:r>
            <a:r>
              <a:rPr lang="ar-SA" dirty="0">
                <a:solidFill>
                  <a:srgbClr val="FFC000"/>
                </a:solidFill>
              </a:rPr>
              <a:t>אָהֵב</a:t>
            </a:r>
            <a:r>
              <a:rPr lang="en-GB" b="1" dirty="0">
                <a:solidFill>
                  <a:srgbClr val="FFC000"/>
                </a:solidFill>
              </a:rPr>
              <a:t> (</a:t>
            </a:r>
            <a:r>
              <a:rPr lang="en-GB" b="1" i="1" dirty="0">
                <a:solidFill>
                  <a:srgbClr val="FFC000"/>
                </a:solidFill>
              </a:rPr>
              <a:t>‘</a:t>
            </a:r>
            <a:r>
              <a:rPr lang="en-GB" b="1" i="1" dirty="0" err="1">
                <a:solidFill>
                  <a:srgbClr val="FFC000"/>
                </a:solidFill>
              </a:rPr>
              <a:t>ahev</a:t>
            </a:r>
            <a:r>
              <a:rPr lang="en-GB" b="1" i="1" dirty="0">
                <a:solidFill>
                  <a:srgbClr val="FFC000"/>
                </a:solidFill>
              </a:rPr>
              <a:t>/ ‘</a:t>
            </a:r>
            <a:r>
              <a:rPr lang="en-GB" b="1" i="1" dirty="0" err="1">
                <a:solidFill>
                  <a:srgbClr val="FFC000"/>
                </a:solidFill>
              </a:rPr>
              <a:t>aheb</a:t>
            </a:r>
            <a:r>
              <a:rPr lang="en-GB" b="1" dirty="0">
                <a:solidFill>
                  <a:srgbClr val="FFC000"/>
                </a:solidFill>
              </a:rPr>
              <a:t>)</a:t>
            </a:r>
            <a:r>
              <a:rPr lang="en-GB" dirty="0">
                <a:solidFill>
                  <a:srgbClr val="FFC000"/>
                </a:solidFill>
              </a:rPr>
              <a:t> Love</a:t>
            </a:r>
          </a:p>
        </p:txBody>
      </p:sp>
      <p:sp>
        <p:nvSpPr>
          <p:cNvPr id="3" name="Content Placeholder 2"/>
          <p:cNvSpPr>
            <a:spLocks noGrp="1"/>
          </p:cNvSpPr>
          <p:nvPr>
            <p:ph idx="1"/>
          </p:nvPr>
        </p:nvSpPr>
        <p:spPr>
          <a:xfrm>
            <a:off x="627017" y="1371600"/>
            <a:ext cx="11181806" cy="5251269"/>
          </a:xfrm>
        </p:spPr>
        <p:txBody>
          <a:bodyPr>
            <a:normAutofit lnSpcReduction="10000"/>
          </a:bodyPr>
          <a:lstStyle/>
          <a:p>
            <a:r>
              <a:rPr lang="en-GB" dirty="0"/>
              <a:t>Given that the term was to express the strongest expressions and bonds of love it was also used with a spiritual dimension:</a:t>
            </a:r>
          </a:p>
          <a:p>
            <a:pPr lvl="0"/>
            <a:r>
              <a:rPr lang="en-GB" b="1" dirty="0">
                <a:solidFill>
                  <a:srgbClr val="FFC000"/>
                </a:solidFill>
              </a:rPr>
              <a:t>The love of God for the people</a:t>
            </a:r>
            <a:endParaRPr lang="en-GB" dirty="0">
              <a:solidFill>
                <a:srgbClr val="FFC000"/>
              </a:solidFill>
            </a:endParaRPr>
          </a:p>
          <a:p>
            <a:pPr lvl="1"/>
            <a:r>
              <a:rPr lang="en-GB" sz="2800" dirty="0"/>
              <a:t>Alongside </a:t>
            </a:r>
            <a:r>
              <a:rPr lang="en-GB" sz="2800" i="1" dirty="0" err="1"/>
              <a:t>Hesed</a:t>
            </a:r>
            <a:r>
              <a:rPr lang="en-GB" sz="2800" dirty="0"/>
              <a:t> we have a more relatable example in ‘</a:t>
            </a:r>
            <a:r>
              <a:rPr lang="en-GB" sz="2800" i="1" dirty="0" err="1"/>
              <a:t>aheb</a:t>
            </a:r>
            <a:r>
              <a:rPr lang="en-GB" sz="2800" dirty="0"/>
              <a:t>. (Deu.4:37; 7:13; 10:15, 18; 15:16; 23:5; 2Sa.12:24; 1Ki.10:9; 2Ch.20:7; Psa.47:4; 78:68; 146:8; Pro.3:12; Dan.9:4; Hos.11:1; Mal.1:2 cf. ‘</a:t>
            </a:r>
            <a:r>
              <a:rPr lang="en-GB" sz="2800" i="1" dirty="0" err="1"/>
              <a:t>ahebah</a:t>
            </a:r>
            <a:r>
              <a:rPr lang="en-GB" sz="2800" i="1" dirty="0"/>
              <a:t> </a:t>
            </a:r>
            <a:r>
              <a:rPr lang="en-GB" sz="2800" dirty="0"/>
              <a:t>in Deu.7:8; 2Ch.9:8; Jer.31:3):</a:t>
            </a:r>
          </a:p>
          <a:p>
            <a:pPr lvl="1"/>
            <a:endParaRPr lang="en-GB" dirty="0"/>
          </a:p>
          <a:p>
            <a:pPr marL="0" indent="0" algn="ctr">
              <a:buNone/>
            </a:pPr>
            <a:r>
              <a:rPr lang="en-GB" sz="3200" i="1" baseline="30000" dirty="0">
                <a:solidFill>
                  <a:srgbClr val="FFC000"/>
                </a:solidFill>
              </a:rPr>
              <a:t>9 </a:t>
            </a:r>
            <a:r>
              <a:rPr lang="x-none" sz="3200" i="1" dirty="0">
                <a:solidFill>
                  <a:srgbClr val="FFC000"/>
                </a:solidFill>
              </a:rPr>
              <a:t>In all their affliction he was afflicted, and the angel of his presence saved them; in his </a:t>
            </a:r>
            <a:r>
              <a:rPr lang="en-GB" sz="3200" dirty="0">
                <a:solidFill>
                  <a:srgbClr val="FFC000"/>
                </a:solidFill>
              </a:rPr>
              <a:t>‘</a:t>
            </a:r>
            <a:r>
              <a:rPr lang="en-GB" sz="3200" i="1" dirty="0" err="1">
                <a:solidFill>
                  <a:srgbClr val="FFC000"/>
                </a:solidFill>
              </a:rPr>
              <a:t>aheb</a:t>
            </a:r>
            <a:r>
              <a:rPr lang="en-GB" sz="3200" dirty="0">
                <a:solidFill>
                  <a:srgbClr val="FFC000"/>
                </a:solidFill>
              </a:rPr>
              <a:t> </a:t>
            </a:r>
            <a:r>
              <a:rPr lang="x-none" sz="3200" i="1" dirty="0">
                <a:solidFill>
                  <a:srgbClr val="FFC000"/>
                </a:solidFill>
              </a:rPr>
              <a:t>and in his pity he redeemed them; he lifted them up and carried them all the days of old.</a:t>
            </a:r>
            <a:endParaRPr lang="en-GB" sz="3200" dirty="0">
              <a:solidFill>
                <a:srgbClr val="FFC000"/>
              </a:solidFill>
            </a:endParaRPr>
          </a:p>
          <a:p>
            <a:pPr marL="0" indent="0" algn="r">
              <a:buNone/>
            </a:pPr>
            <a:r>
              <a:rPr lang="en-GB" sz="3200" b="1" dirty="0"/>
              <a:t>(</a:t>
            </a:r>
            <a:r>
              <a:rPr lang="x-none" sz="3200" b="1" dirty="0"/>
              <a:t>Isa</a:t>
            </a:r>
            <a:r>
              <a:rPr lang="en-GB" sz="3200" b="1" dirty="0" err="1"/>
              <a:t>iah</a:t>
            </a:r>
            <a:r>
              <a:rPr lang="x-none" sz="3200" b="1" dirty="0"/>
              <a:t> 63:9</a:t>
            </a:r>
            <a:r>
              <a:rPr lang="en-GB" sz="3200" b="1" dirty="0"/>
              <a:t>)</a:t>
            </a:r>
            <a:endParaRPr lang="en-GB" sz="3200" dirty="0"/>
          </a:p>
          <a:p>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2873" y="-126024"/>
            <a:ext cx="2269127" cy="1497624"/>
          </a:xfrm>
          <a:prstGeom prst="rect">
            <a:avLst/>
          </a:prstGeom>
        </p:spPr>
      </p:pic>
    </p:spTree>
    <p:extLst>
      <p:ext uri="{BB962C8B-B14F-4D97-AF65-F5344CB8AC3E}">
        <p14:creationId xmlns:p14="http://schemas.microsoft.com/office/powerpoint/2010/main" val="40556305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FFC000"/>
                </a:solidFill>
              </a:rPr>
              <a:t>Word 11: </a:t>
            </a:r>
            <a:r>
              <a:rPr lang="ar-SA" dirty="0">
                <a:solidFill>
                  <a:srgbClr val="FFC000"/>
                </a:solidFill>
              </a:rPr>
              <a:t>אָהֵב</a:t>
            </a:r>
            <a:r>
              <a:rPr lang="en-GB" b="1" dirty="0">
                <a:solidFill>
                  <a:srgbClr val="FFC000"/>
                </a:solidFill>
              </a:rPr>
              <a:t> (</a:t>
            </a:r>
            <a:r>
              <a:rPr lang="en-GB" b="1" i="1" dirty="0">
                <a:solidFill>
                  <a:srgbClr val="FFC000"/>
                </a:solidFill>
              </a:rPr>
              <a:t>‘</a:t>
            </a:r>
            <a:r>
              <a:rPr lang="en-GB" b="1" i="1" dirty="0" err="1">
                <a:solidFill>
                  <a:srgbClr val="FFC000"/>
                </a:solidFill>
              </a:rPr>
              <a:t>ahev</a:t>
            </a:r>
            <a:r>
              <a:rPr lang="en-GB" b="1" i="1" dirty="0">
                <a:solidFill>
                  <a:srgbClr val="FFC000"/>
                </a:solidFill>
              </a:rPr>
              <a:t>/ ‘</a:t>
            </a:r>
            <a:r>
              <a:rPr lang="en-GB" b="1" i="1" dirty="0" err="1">
                <a:solidFill>
                  <a:srgbClr val="FFC000"/>
                </a:solidFill>
              </a:rPr>
              <a:t>aheb</a:t>
            </a:r>
            <a:r>
              <a:rPr lang="en-GB" b="1" dirty="0">
                <a:solidFill>
                  <a:srgbClr val="FFC000"/>
                </a:solidFill>
              </a:rPr>
              <a:t>)</a:t>
            </a:r>
            <a:r>
              <a:rPr lang="en-GB" dirty="0">
                <a:solidFill>
                  <a:srgbClr val="FFC000"/>
                </a:solidFill>
              </a:rPr>
              <a:t> Love</a:t>
            </a:r>
          </a:p>
        </p:txBody>
      </p:sp>
      <p:sp>
        <p:nvSpPr>
          <p:cNvPr id="3" name="Content Placeholder 2"/>
          <p:cNvSpPr>
            <a:spLocks noGrp="1"/>
          </p:cNvSpPr>
          <p:nvPr>
            <p:ph idx="1"/>
          </p:nvPr>
        </p:nvSpPr>
        <p:spPr>
          <a:xfrm>
            <a:off x="627017" y="1617175"/>
            <a:ext cx="11181806" cy="5005694"/>
          </a:xfrm>
        </p:spPr>
        <p:txBody>
          <a:bodyPr>
            <a:normAutofit/>
          </a:bodyPr>
          <a:lstStyle/>
          <a:p>
            <a:pPr lvl="0"/>
            <a:r>
              <a:rPr lang="en-GB" b="1" dirty="0">
                <a:solidFill>
                  <a:srgbClr val="FFC000"/>
                </a:solidFill>
              </a:rPr>
              <a:t>God loving righteousness/ justice</a:t>
            </a:r>
            <a:endParaRPr lang="en-GB" dirty="0">
              <a:solidFill>
                <a:srgbClr val="FFC000"/>
              </a:solidFill>
            </a:endParaRPr>
          </a:p>
          <a:p>
            <a:pPr lvl="1"/>
            <a:r>
              <a:rPr lang="en-GB" sz="2800" dirty="0"/>
              <a:t>There are things that God loves passionately (Psa.33:5; 37:28; 45:7; Amo.5:15; Mic.3:2)</a:t>
            </a:r>
          </a:p>
          <a:p>
            <a:pPr lvl="0"/>
            <a:r>
              <a:rPr lang="en-GB" b="1" dirty="0">
                <a:solidFill>
                  <a:srgbClr val="FFC000"/>
                </a:solidFill>
              </a:rPr>
              <a:t>The love of people for God</a:t>
            </a:r>
            <a:endParaRPr lang="en-GB" dirty="0">
              <a:solidFill>
                <a:srgbClr val="FFC000"/>
              </a:solidFill>
            </a:endParaRPr>
          </a:p>
          <a:p>
            <a:pPr lvl="1"/>
            <a:r>
              <a:rPr lang="en-GB" sz="2800" dirty="0"/>
              <a:t>This love is to be reciprocated (Exo.20:6; Deu.5:10; 6:5; 7:9; 10:12, 19; 11:1, 13, 22; 13:3; 19:9; 30:16, 20; Jos.22:5; 23:11; Jdg.5:31; 1Ki.3:3; Neh.1:5; Psa.5:11; 31:23; 97:10; 116:1; 119:132; 122:6).</a:t>
            </a:r>
          </a:p>
          <a:p>
            <a:pPr lvl="0"/>
            <a:r>
              <a:rPr lang="en-GB" b="1" dirty="0">
                <a:solidFill>
                  <a:srgbClr val="FFC000"/>
                </a:solidFill>
              </a:rPr>
              <a:t>Love of the </a:t>
            </a:r>
            <a:r>
              <a:rPr lang="en-GB" b="1" i="1" dirty="0">
                <a:solidFill>
                  <a:srgbClr val="FFC000"/>
                </a:solidFill>
              </a:rPr>
              <a:t>Torah</a:t>
            </a:r>
            <a:endParaRPr lang="en-GB" dirty="0">
              <a:solidFill>
                <a:srgbClr val="FFC000"/>
              </a:solidFill>
            </a:endParaRPr>
          </a:p>
          <a:p>
            <a:pPr lvl="1"/>
            <a:r>
              <a:rPr lang="en-GB" sz="2800" dirty="0"/>
              <a:t>This degree of passion is therefore seen in the love of the </a:t>
            </a:r>
            <a:r>
              <a:rPr lang="en-GB" sz="2800" i="1" dirty="0"/>
              <a:t>Torah</a:t>
            </a:r>
            <a:r>
              <a:rPr lang="en-GB" sz="2800" dirty="0"/>
              <a:t> which reveals God (Psa.119:48, 97, 113, 119, 127, 140, 159, 163, 165, 167).</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77970" y="0"/>
            <a:ext cx="2269127" cy="1497624"/>
          </a:xfrm>
          <a:prstGeom prst="rect">
            <a:avLst/>
          </a:prstGeom>
        </p:spPr>
      </p:pic>
    </p:spTree>
    <p:extLst>
      <p:ext uri="{BB962C8B-B14F-4D97-AF65-F5344CB8AC3E}">
        <p14:creationId xmlns:p14="http://schemas.microsoft.com/office/powerpoint/2010/main" val="12975738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FFC000"/>
                </a:solidFill>
              </a:rPr>
              <a:t>Word 12: </a:t>
            </a:r>
            <a:r>
              <a:rPr lang="ar-SA" dirty="0">
                <a:solidFill>
                  <a:srgbClr val="FFC000"/>
                </a:solidFill>
              </a:rPr>
              <a:t>לֵבָב</a:t>
            </a:r>
            <a:r>
              <a:rPr lang="en-GB" b="1" dirty="0">
                <a:solidFill>
                  <a:srgbClr val="FFC000"/>
                </a:solidFill>
              </a:rPr>
              <a:t> (</a:t>
            </a:r>
            <a:r>
              <a:rPr lang="en-GB" b="1" i="1" dirty="0" err="1">
                <a:solidFill>
                  <a:srgbClr val="FFC000"/>
                </a:solidFill>
              </a:rPr>
              <a:t>Levav</a:t>
            </a:r>
            <a:r>
              <a:rPr lang="en-GB" b="1" dirty="0">
                <a:solidFill>
                  <a:srgbClr val="FFC000"/>
                </a:solidFill>
              </a:rPr>
              <a:t>)</a:t>
            </a:r>
            <a:r>
              <a:rPr lang="en-GB" dirty="0">
                <a:solidFill>
                  <a:srgbClr val="FFC000"/>
                </a:solidFill>
              </a:rPr>
              <a:t> heart</a:t>
            </a:r>
          </a:p>
        </p:txBody>
      </p:sp>
      <p:sp>
        <p:nvSpPr>
          <p:cNvPr id="3" name="Content Placeholder 2"/>
          <p:cNvSpPr>
            <a:spLocks noGrp="1"/>
          </p:cNvSpPr>
          <p:nvPr>
            <p:ph idx="1"/>
          </p:nvPr>
        </p:nvSpPr>
        <p:spPr/>
        <p:txBody>
          <a:bodyPr/>
          <a:lstStyle/>
          <a:p>
            <a:pPr marL="0" indent="0" algn="ctr">
              <a:buNone/>
            </a:pPr>
            <a:endParaRPr lang="en-GB" b="1" dirty="0"/>
          </a:p>
          <a:p>
            <a:pPr marL="0" indent="0" algn="ctr">
              <a:buNone/>
            </a:pPr>
            <a:endParaRPr lang="en-GB" b="1" dirty="0"/>
          </a:p>
          <a:p>
            <a:pPr marL="0" indent="0" algn="ctr">
              <a:buNone/>
            </a:pPr>
            <a:endParaRPr lang="en-GB" b="1" dirty="0"/>
          </a:p>
          <a:p>
            <a:pPr marL="0" indent="0" algn="ctr">
              <a:buNone/>
            </a:pPr>
            <a:r>
              <a:rPr lang="en-GB" b="1" dirty="0"/>
              <a:t>TASK: How do you understand heart? </a:t>
            </a:r>
          </a:p>
          <a:p>
            <a:pPr marL="0" indent="0" algn="ctr">
              <a:buNone/>
            </a:pPr>
            <a:r>
              <a:rPr lang="en-GB" b="1" dirty="0"/>
              <a:t>What does it mean when you are told to love God with your heart?</a:t>
            </a:r>
            <a:endParaRPr lang="en-GB" dirty="0"/>
          </a:p>
          <a:p>
            <a:endParaRPr lang="en-GB" dirty="0"/>
          </a:p>
          <a:p>
            <a:endParaRPr lang="en-GB"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43196" y="365125"/>
            <a:ext cx="2562225" cy="2533650"/>
          </a:xfrm>
          <a:prstGeom prst="rect">
            <a:avLst/>
          </a:prstGeom>
        </p:spPr>
      </p:pic>
    </p:spTree>
    <p:extLst>
      <p:ext uri="{BB962C8B-B14F-4D97-AF65-F5344CB8AC3E}">
        <p14:creationId xmlns:p14="http://schemas.microsoft.com/office/powerpoint/2010/main" val="34183698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FFC000"/>
                </a:solidFill>
              </a:rPr>
              <a:t>Word 12: </a:t>
            </a:r>
            <a:r>
              <a:rPr lang="ar-SA" dirty="0">
                <a:solidFill>
                  <a:srgbClr val="FFC000"/>
                </a:solidFill>
              </a:rPr>
              <a:t>לֵבָב</a:t>
            </a:r>
            <a:r>
              <a:rPr lang="en-GB" b="1" dirty="0">
                <a:solidFill>
                  <a:srgbClr val="FFC000"/>
                </a:solidFill>
              </a:rPr>
              <a:t> (</a:t>
            </a:r>
            <a:r>
              <a:rPr lang="en-GB" b="1" i="1" dirty="0" err="1">
                <a:solidFill>
                  <a:srgbClr val="FFC000"/>
                </a:solidFill>
              </a:rPr>
              <a:t>Levav</a:t>
            </a:r>
            <a:r>
              <a:rPr lang="en-GB" b="1" dirty="0">
                <a:solidFill>
                  <a:srgbClr val="FFC000"/>
                </a:solidFill>
              </a:rPr>
              <a:t>)</a:t>
            </a:r>
            <a:r>
              <a:rPr lang="en-GB" dirty="0">
                <a:solidFill>
                  <a:srgbClr val="FFC000"/>
                </a:solidFill>
              </a:rPr>
              <a:t> heart</a:t>
            </a:r>
            <a:endParaRPr lang="en-GB" dirty="0"/>
          </a:p>
        </p:txBody>
      </p:sp>
      <p:sp>
        <p:nvSpPr>
          <p:cNvPr id="3" name="Content Placeholder 2"/>
          <p:cNvSpPr>
            <a:spLocks noGrp="1"/>
          </p:cNvSpPr>
          <p:nvPr>
            <p:ph idx="1"/>
          </p:nvPr>
        </p:nvSpPr>
        <p:spPr>
          <a:xfrm>
            <a:off x="563880" y="2343195"/>
            <a:ext cx="10515600" cy="4351338"/>
          </a:xfrm>
        </p:spPr>
        <p:txBody>
          <a:bodyPr>
            <a:normAutofit lnSpcReduction="10000"/>
          </a:bodyPr>
          <a:lstStyle/>
          <a:p>
            <a:r>
              <a:rPr lang="he-IL" dirty="0">
                <a:latin typeface="Times New Roman" panose="02020603050405020304" pitchFamily="18" charset="0"/>
                <a:cs typeface="Times New Roman" panose="02020603050405020304" pitchFamily="18" charset="0"/>
              </a:rPr>
              <a:t>לְבַב</a:t>
            </a:r>
            <a:r>
              <a:rPr lang="en-GB" dirty="0"/>
              <a:t> (occurring 251 times) and </a:t>
            </a:r>
            <a:r>
              <a:rPr lang="ar-SA" dirty="0">
                <a:latin typeface="Times New Roman" panose="02020603050405020304" pitchFamily="18" charset="0"/>
                <a:cs typeface="Times New Roman" panose="02020603050405020304" pitchFamily="18" charset="0"/>
              </a:rPr>
              <a:t>לֵב</a:t>
            </a:r>
            <a:r>
              <a:rPr lang="en-GB" dirty="0"/>
              <a:t> (occurring 698</a:t>
            </a:r>
            <a:r>
              <a:rPr lang="en-GB" b="1" dirty="0"/>
              <a:t> </a:t>
            </a:r>
            <a:r>
              <a:rPr lang="en-GB" dirty="0"/>
              <a:t>times) are both usually rendered as heart. </a:t>
            </a:r>
          </a:p>
          <a:p>
            <a:endParaRPr lang="en-GB" dirty="0"/>
          </a:p>
          <a:p>
            <a:r>
              <a:rPr lang="en-GB" dirty="0"/>
              <a:t>Now, when we think of the heart we usually imagine the seat of the emotions </a:t>
            </a:r>
          </a:p>
          <a:p>
            <a:endParaRPr lang="en-GB" dirty="0"/>
          </a:p>
          <a:p>
            <a:r>
              <a:rPr lang="en-GB" dirty="0"/>
              <a:t>The Hebrews (and Greeks) placed this in their bowels (Psa.40:8). </a:t>
            </a:r>
          </a:p>
          <a:p>
            <a:endParaRPr lang="en-GB" dirty="0"/>
          </a:p>
          <a:p>
            <a:r>
              <a:rPr lang="en-GB" dirty="0"/>
              <a:t>We usually associate emotions with the heart, both positive ones such as love, and negative ones where our hearts can store up hate. </a:t>
            </a:r>
          </a:p>
          <a:p>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54286" y="0"/>
            <a:ext cx="2437714" cy="2063931"/>
          </a:xfrm>
          <a:prstGeom prst="rect">
            <a:avLst/>
          </a:prstGeom>
        </p:spPr>
      </p:pic>
    </p:spTree>
    <p:extLst>
      <p:ext uri="{BB962C8B-B14F-4D97-AF65-F5344CB8AC3E}">
        <p14:creationId xmlns:p14="http://schemas.microsoft.com/office/powerpoint/2010/main" val="1003067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FFC000"/>
                </a:solidFill>
              </a:rPr>
              <a:t>The foundations</a:t>
            </a:r>
          </a:p>
        </p:txBody>
      </p:sp>
      <p:sp>
        <p:nvSpPr>
          <p:cNvPr id="3" name="Content Placeholder 2"/>
          <p:cNvSpPr>
            <a:spLocks noGrp="1"/>
          </p:cNvSpPr>
          <p:nvPr>
            <p:ph idx="1"/>
          </p:nvPr>
        </p:nvSpPr>
        <p:spPr>
          <a:xfrm>
            <a:off x="611777" y="1345474"/>
            <a:ext cx="8153400" cy="5081452"/>
          </a:xfrm>
        </p:spPr>
        <p:txBody>
          <a:bodyPr>
            <a:normAutofit/>
          </a:bodyPr>
          <a:lstStyle/>
          <a:p>
            <a:r>
              <a:rPr lang="en-GB" dirty="0"/>
              <a:t>It has sometimes been said that the Old Testament is like the foundations of a house and that the New Testament is the structure placed upon it. </a:t>
            </a:r>
          </a:p>
          <a:p>
            <a:endParaRPr lang="en-GB" dirty="0"/>
          </a:p>
          <a:p>
            <a:r>
              <a:rPr lang="en-GB" dirty="0"/>
              <a:t>As a biased Old Testament guy I have always felt that this analogy was not quite right…</a:t>
            </a:r>
          </a:p>
          <a:p>
            <a:endParaRPr lang="en-GB" dirty="0"/>
          </a:p>
          <a:p>
            <a:r>
              <a:rPr lang="en-GB" dirty="0"/>
              <a:t>The New Testament functions as the wallpaper, the carpets, the lights, the kitchen, the bathroom, the running water and the central heating.</a:t>
            </a:r>
          </a:p>
        </p:txBody>
      </p:sp>
      <p:pic>
        <p:nvPicPr>
          <p:cNvPr id="7" name="Picture 6" descr="house-foundations-1.jpg"/>
          <p:cNvPicPr/>
          <p:nvPr/>
        </p:nvPicPr>
        <p:blipFill>
          <a:blip r:embed="rId2" cstate="print"/>
          <a:stretch>
            <a:fillRect/>
          </a:stretch>
        </p:blipFill>
        <p:spPr>
          <a:xfrm>
            <a:off x="8991600" y="175236"/>
            <a:ext cx="2921724" cy="3430113"/>
          </a:xfrm>
          <a:prstGeom prst="rect">
            <a:avLst/>
          </a:prstGeom>
        </p:spPr>
      </p:pic>
      <p:pic>
        <p:nvPicPr>
          <p:cNvPr id="8" name="Picture 7" descr="lamp.jpg"/>
          <p:cNvPicPr/>
          <p:nvPr/>
        </p:nvPicPr>
        <p:blipFill>
          <a:blip r:embed="rId3" cstate="print"/>
          <a:stretch>
            <a:fillRect/>
          </a:stretch>
        </p:blipFill>
        <p:spPr>
          <a:xfrm>
            <a:off x="8991600" y="3706177"/>
            <a:ext cx="2921725" cy="2720749"/>
          </a:xfrm>
          <a:prstGeom prst="rect">
            <a:avLst/>
          </a:prstGeom>
        </p:spPr>
      </p:pic>
    </p:spTree>
    <p:extLst>
      <p:ext uri="{BB962C8B-B14F-4D97-AF65-F5344CB8AC3E}">
        <p14:creationId xmlns:p14="http://schemas.microsoft.com/office/powerpoint/2010/main" val="3399046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FFC000"/>
                </a:solidFill>
              </a:rPr>
              <a:t>Word 12: </a:t>
            </a:r>
            <a:r>
              <a:rPr lang="ar-SA" dirty="0">
                <a:solidFill>
                  <a:srgbClr val="FFC000"/>
                </a:solidFill>
              </a:rPr>
              <a:t>לֵבָב</a:t>
            </a:r>
            <a:r>
              <a:rPr lang="en-GB" b="1" dirty="0">
                <a:solidFill>
                  <a:srgbClr val="FFC000"/>
                </a:solidFill>
              </a:rPr>
              <a:t> (</a:t>
            </a:r>
            <a:r>
              <a:rPr lang="en-GB" b="1" i="1" dirty="0" err="1">
                <a:solidFill>
                  <a:srgbClr val="FFC000"/>
                </a:solidFill>
              </a:rPr>
              <a:t>Levav</a:t>
            </a:r>
            <a:r>
              <a:rPr lang="en-GB" b="1" dirty="0">
                <a:solidFill>
                  <a:srgbClr val="FFC000"/>
                </a:solidFill>
              </a:rPr>
              <a:t>)</a:t>
            </a:r>
            <a:r>
              <a:rPr lang="en-GB" dirty="0">
                <a:solidFill>
                  <a:srgbClr val="FFC000"/>
                </a:solidFill>
              </a:rPr>
              <a:t> heart</a:t>
            </a:r>
            <a:endParaRPr lang="en-GB" dirty="0"/>
          </a:p>
        </p:txBody>
      </p:sp>
      <p:sp>
        <p:nvSpPr>
          <p:cNvPr id="3" name="Content Placeholder 2"/>
          <p:cNvSpPr>
            <a:spLocks noGrp="1"/>
          </p:cNvSpPr>
          <p:nvPr>
            <p:ph idx="1"/>
          </p:nvPr>
        </p:nvSpPr>
        <p:spPr>
          <a:xfrm>
            <a:off x="542925" y="1690688"/>
            <a:ext cx="11106150" cy="4802188"/>
          </a:xfrm>
        </p:spPr>
        <p:txBody>
          <a:bodyPr>
            <a:normAutofit/>
          </a:bodyPr>
          <a:lstStyle/>
          <a:p>
            <a:r>
              <a:rPr lang="en-GB" dirty="0"/>
              <a:t>This is also the case when we come to </a:t>
            </a:r>
            <a:r>
              <a:rPr lang="en-GB" i="1" dirty="0" err="1"/>
              <a:t>Levav</a:t>
            </a:r>
            <a:r>
              <a:rPr lang="en-GB" dirty="0"/>
              <a:t> as we see in the love of the Song of Songs:</a:t>
            </a:r>
          </a:p>
          <a:p>
            <a:endParaRPr lang="en-GB" dirty="0"/>
          </a:p>
          <a:p>
            <a:pPr marL="0" indent="0" algn="ctr">
              <a:buNone/>
            </a:pPr>
            <a:r>
              <a:rPr lang="en-GB" b="1" dirty="0"/>
              <a:t>(ESV) </a:t>
            </a:r>
            <a:r>
              <a:rPr lang="en-GB" baseline="30000" dirty="0">
                <a:solidFill>
                  <a:srgbClr val="FFC000"/>
                </a:solidFill>
              </a:rPr>
              <a:t>9</a:t>
            </a:r>
            <a:r>
              <a:rPr lang="en-GB" dirty="0">
                <a:solidFill>
                  <a:srgbClr val="FFC000"/>
                </a:solidFill>
              </a:rPr>
              <a:t> </a:t>
            </a:r>
            <a:r>
              <a:rPr lang="en-GB" i="1" dirty="0">
                <a:solidFill>
                  <a:srgbClr val="FFC000"/>
                </a:solidFill>
              </a:rPr>
              <a:t>You have captivated my </a:t>
            </a:r>
            <a:r>
              <a:rPr lang="en-GB" b="1" i="1" dirty="0">
                <a:solidFill>
                  <a:srgbClr val="FFC000"/>
                </a:solidFill>
              </a:rPr>
              <a:t>heart</a:t>
            </a:r>
            <a:r>
              <a:rPr lang="en-GB" i="1" dirty="0">
                <a:solidFill>
                  <a:srgbClr val="FFC000"/>
                </a:solidFill>
              </a:rPr>
              <a:t>, my </a:t>
            </a:r>
            <a:r>
              <a:rPr lang="en-GB" dirty="0" err="1">
                <a:solidFill>
                  <a:srgbClr val="FFC000"/>
                </a:solidFill>
              </a:rPr>
              <a:t>achoth</a:t>
            </a:r>
            <a:r>
              <a:rPr lang="en-GB" i="1" dirty="0">
                <a:solidFill>
                  <a:srgbClr val="FFC000"/>
                </a:solidFill>
              </a:rPr>
              <a:t>, my bride; you have captivated my </a:t>
            </a:r>
            <a:r>
              <a:rPr lang="en-GB" b="1" i="1" u="sng" dirty="0">
                <a:solidFill>
                  <a:srgbClr val="FFC000"/>
                </a:solidFill>
                <a:latin typeface="Arial Black" panose="020B0A04020102020204" pitchFamily="34" charset="0"/>
              </a:rPr>
              <a:t>heart</a:t>
            </a:r>
            <a:r>
              <a:rPr lang="en-GB" i="1" dirty="0">
                <a:solidFill>
                  <a:srgbClr val="FFC000"/>
                </a:solidFill>
              </a:rPr>
              <a:t> with one glance of your eyes, with one jewel of your necklace.</a:t>
            </a:r>
            <a:endParaRPr lang="en-GB" dirty="0">
              <a:solidFill>
                <a:srgbClr val="FFC000"/>
              </a:solidFill>
            </a:endParaRPr>
          </a:p>
          <a:p>
            <a:pPr marL="0" indent="0" algn="r">
              <a:buNone/>
            </a:pPr>
            <a:r>
              <a:rPr lang="en-GB" b="1" dirty="0"/>
              <a:t>(Song of Songs 4:9)</a:t>
            </a:r>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9634" y="4616504"/>
            <a:ext cx="2285089" cy="2064197"/>
          </a:xfrm>
          <a:prstGeom prst="rect">
            <a:avLst/>
          </a:prstGeom>
        </p:spPr>
      </p:pic>
    </p:spTree>
    <p:extLst>
      <p:ext uri="{BB962C8B-B14F-4D97-AF65-F5344CB8AC3E}">
        <p14:creationId xmlns:p14="http://schemas.microsoft.com/office/powerpoint/2010/main" val="22297799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FFC000"/>
                </a:solidFill>
              </a:rPr>
              <a:t>Word 12: </a:t>
            </a:r>
            <a:r>
              <a:rPr lang="ar-SA" dirty="0">
                <a:solidFill>
                  <a:srgbClr val="FFC000"/>
                </a:solidFill>
              </a:rPr>
              <a:t>לֵבָב</a:t>
            </a:r>
            <a:r>
              <a:rPr lang="en-GB" b="1" dirty="0">
                <a:solidFill>
                  <a:srgbClr val="FFC000"/>
                </a:solidFill>
              </a:rPr>
              <a:t> (</a:t>
            </a:r>
            <a:r>
              <a:rPr lang="en-GB" b="1" i="1" dirty="0" err="1">
                <a:solidFill>
                  <a:srgbClr val="FFC000"/>
                </a:solidFill>
              </a:rPr>
              <a:t>Levav</a:t>
            </a:r>
            <a:r>
              <a:rPr lang="en-GB" b="1" dirty="0">
                <a:solidFill>
                  <a:srgbClr val="FFC000"/>
                </a:solidFill>
              </a:rPr>
              <a:t>)</a:t>
            </a:r>
            <a:r>
              <a:rPr lang="en-GB" dirty="0">
                <a:solidFill>
                  <a:srgbClr val="FFC000"/>
                </a:solidFill>
              </a:rPr>
              <a:t> heart</a:t>
            </a:r>
            <a:endParaRPr lang="en-GB" dirty="0"/>
          </a:p>
        </p:txBody>
      </p:sp>
      <p:sp>
        <p:nvSpPr>
          <p:cNvPr id="3" name="Content Placeholder 2"/>
          <p:cNvSpPr>
            <a:spLocks noGrp="1"/>
          </p:cNvSpPr>
          <p:nvPr>
            <p:ph idx="1"/>
          </p:nvPr>
        </p:nvSpPr>
        <p:spPr>
          <a:xfrm>
            <a:off x="542925" y="1690688"/>
            <a:ext cx="11106150" cy="4802188"/>
          </a:xfrm>
        </p:spPr>
        <p:txBody>
          <a:bodyPr>
            <a:normAutofit/>
          </a:bodyPr>
          <a:lstStyle/>
          <a:p>
            <a:r>
              <a:rPr lang="en-GB" dirty="0"/>
              <a:t>Other examples include:</a:t>
            </a:r>
          </a:p>
          <a:p>
            <a:pPr lvl="1"/>
            <a:r>
              <a:rPr lang="en-GB" dirty="0"/>
              <a:t>Love (Deu.10:16; 11:13; 13:3 cf. </a:t>
            </a:r>
            <a:r>
              <a:rPr lang="en-GB" i="1" dirty="0"/>
              <a:t>Lev</a:t>
            </a:r>
            <a:r>
              <a:rPr lang="en-GB" dirty="0"/>
              <a:t> in Jdg.16:15, 17; Son.4:9) </a:t>
            </a:r>
          </a:p>
          <a:p>
            <a:pPr lvl="1"/>
            <a:r>
              <a:rPr lang="en-GB" dirty="0"/>
              <a:t>Hate (Lev.19:17; Zec.8:17) </a:t>
            </a:r>
          </a:p>
          <a:p>
            <a:pPr lvl="1"/>
            <a:r>
              <a:rPr lang="en-GB" dirty="0"/>
              <a:t>Fear (Lev.26:36; Deu.1:28; 20:3 cf. Jos.2:11; 5:1; 7:5; </a:t>
            </a:r>
            <a:r>
              <a:rPr lang="en-GB" dirty="0" err="1"/>
              <a:t>etc</a:t>
            </a:r>
            <a:r>
              <a:rPr lang="en-GB" dirty="0"/>
              <a:t>). </a:t>
            </a:r>
          </a:p>
          <a:p>
            <a:pPr lvl="1"/>
            <a:r>
              <a:rPr lang="en-GB" dirty="0"/>
              <a:t>Pride (Lev.26:41; Deu.8:14; Isa.9:9) </a:t>
            </a:r>
          </a:p>
          <a:p>
            <a:pPr lvl="1"/>
            <a:r>
              <a:rPr lang="en-GB" dirty="0"/>
              <a:t>Grief (1Sa.1:8 cf. </a:t>
            </a:r>
            <a:r>
              <a:rPr lang="en-GB" i="1" dirty="0"/>
              <a:t>Lev</a:t>
            </a:r>
            <a:r>
              <a:rPr lang="en-GB" dirty="0"/>
              <a:t> in Gen.6:6)</a:t>
            </a:r>
          </a:p>
          <a:p>
            <a:pPr lvl="1"/>
            <a:r>
              <a:rPr lang="en-GB" dirty="0"/>
              <a:t>Lust (Pro.6:25)</a:t>
            </a:r>
          </a:p>
          <a:p>
            <a:pPr lvl="1"/>
            <a:endParaRPr lang="en-GB" dirty="0"/>
          </a:p>
          <a:p>
            <a:r>
              <a:rPr lang="en-GB" dirty="0"/>
              <a:t>In each of these examples we see the emotions being readily associated with the heart. It is therefore simple to see why </a:t>
            </a:r>
            <a:r>
              <a:rPr lang="en-GB" i="1" dirty="0" err="1"/>
              <a:t>levav</a:t>
            </a:r>
            <a:r>
              <a:rPr lang="en-GB" dirty="0"/>
              <a:t> was translated as heart, where we imagine to store our emotions. </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59261" y="188196"/>
            <a:ext cx="2285089" cy="2064197"/>
          </a:xfrm>
          <a:prstGeom prst="rect">
            <a:avLst/>
          </a:prstGeom>
        </p:spPr>
      </p:pic>
    </p:spTree>
    <p:extLst>
      <p:ext uri="{BB962C8B-B14F-4D97-AF65-F5344CB8AC3E}">
        <p14:creationId xmlns:p14="http://schemas.microsoft.com/office/powerpoint/2010/main" val="11792040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FFC000"/>
                </a:solidFill>
              </a:rPr>
              <a:t>Word 12: </a:t>
            </a:r>
            <a:r>
              <a:rPr lang="ar-SA" dirty="0">
                <a:solidFill>
                  <a:srgbClr val="FFC000"/>
                </a:solidFill>
              </a:rPr>
              <a:t>לֵבָב</a:t>
            </a:r>
            <a:r>
              <a:rPr lang="en-GB" b="1" dirty="0">
                <a:solidFill>
                  <a:srgbClr val="FFC000"/>
                </a:solidFill>
              </a:rPr>
              <a:t> (</a:t>
            </a:r>
            <a:r>
              <a:rPr lang="en-GB" b="1" i="1" dirty="0" err="1">
                <a:solidFill>
                  <a:srgbClr val="FFC000"/>
                </a:solidFill>
              </a:rPr>
              <a:t>Levav</a:t>
            </a:r>
            <a:r>
              <a:rPr lang="en-GB" b="1" dirty="0">
                <a:solidFill>
                  <a:srgbClr val="FFC000"/>
                </a:solidFill>
              </a:rPr>
              <a:t>)</a:t>
            </a:r>
            <a:r>
              <a:rPr lang="en-GB" dirty="0">
                <a:solidFill>
                  <a:srgbClr val="FFC000"/>
                </a:solidFill>
              </a:rPr>
              <a:t> heart</a:t>
            </a:r>
            <a:endParaRPr lang="en-GB" dirty="0"/>
          </a:p>
        </p:txBody>
      </p:sp>
      <p:sp>
        <p:nvSpPr>
          <p:cNvPr id="3" name="Content Placeholder 2"/>
          <p:cNvSpPr>
            <a:spLocks noGrp="1"/>
          </p:cNvSpPr>
          <p:nvPr>
            <p:ph idx="1"/>
          </p:nvPr>
        </p:nvSpPr>
        <p:spPr/>
        <p:txBody>
          <a:bodyPr>
            <a:normAutofit fontScale="92500" lnSpcReduction="10000"/>
          </a:bodyPr>
          <a:lstStyle/>
          <a:p>
            <a:r>
              <a:rPr lang="en-GB" dirty="0"/>
              <a:t>However, ‘heart’ does not actually fit the majority of the times </a:t>
            </a:r>
            <a:r>
              <a:rPr lang="en-GB" i="1" dirty="0" err="1"/>
              <a:t>levav</a:t>
            </a:r>
            <a:r>
              <a:rPr lang="en-GB" dirty="0"/>
              <a:t> is used. This is reflected in some of the modern translations when it comes to Pharaoh in Exodus 14:5: </a:t>
            </a:r>
          </a:p>
          <a:p>
            <a:pPr marL="0" indent="0" algn="ctr">
              <a:buNone/>
            </a:pPr>
            <a:r>
              <a:rPr lang="x-none" i="1" baseline="30000" dirty="0">
                <a:solidFill>
                  <a:srgbClr val="FFC000"/>
                </a:solidFill>
              </a:rPr>
              <a:t>5</a:t>
            </a:r>
            <a:r>
              <a:rPr lang="x-none" i="1" dirty="0">
                <a:solidFill>
                  <a:srgbClr val="FFC000"/>
                </a:solidFill>
              </a:rPr>
              <a:t> When the king of Egypt was told that the people had fled, the </a:t>
            </a:r>
            <a:r>
              <a:rPr lang="x-none" b="1" i="1" u="sng" dirty="0">
                <a:solidFill>
                  <a:srgbClr val="FFC000"/>
                </a:solidFill>
              </a:rPr>
              <a:t>mind</a:t>
            </a:r>
            <a:r>
              <a:rPr lang="x-none" i="1" dirty="0">
                <a:solidFill>
                  <a:srgbClr val="FFC000"/>
                </a:solidFill>
              </a:rPr>
              <a:t> of Pharaoh and his servants was changed toward the people, and they said, "What is this we have done, that we have let Israel go from serving us?"</a:t>
            </a:r>
            <a:endParaRPr lang="en-GB" dirty="0">
              <a:solidFill>
                <a:srgbClr val="FFC000"/>
              </a:solidFill>
            </a:endParaRPr>
          </a:p>
          <a:p>
            <a:pPr marL="0" indent="0" algn="r">
              <a:buNone/>
            </a:pPr>
            <a:r>
              <a:rPr lang="en-GB" b="1" dirty="0"/>
              <a:t>(Exodus 14:5)</a:t>
            </a:r>
          </a:p>
          <a:p>
            <a:r>
              <a:rPr lang="en-GB" dirty="0"/>
              <a:t>Ezekiel 38:10 provides a parallel between </a:t>
            </a:r>
            <a:r>
              <a:rPr lang="en-GB" i="1" dirty="0" err="1"/>
              <a:t>levav</a:t>
            </a:r>
            <a:r>
              <a:rPr lang="en-GB" dirty="0"/>
              <a:t> and thoughts:</a:t>
            </a:r>
          </a:p>
          <a:p>
            <a:pPr marL="0" indent="0" algn="ctr">
              <a:buNone/>
            </a:pPr>
            <a:r>
              <a:rPr lang="en-GB" i="1" dirty="0">
                <a:solidFill>
                  <a:srgbClr val="FFC000"/>
                </a:solidFill>
              </a:rPr>
              <a:t>"Thus says the Adonai YHWH: On that day, thoughts will come into your</a:t>
            </a:r>
            <a:r>
              <a:rPr lang="en-GB" b="1" i="1" dirty="0">
                <a:solidFill>
                  <a:srgbClr val="FFC000"/>
                </a:solidFill>
              </a:rPr>
              <a:t> </a:t>
            </a:r>
            <a:r>
              <a:rPr lang="en-GB" b="1" i="1" u="sng" dirty="0">
                <a:solidFill>
                  <a:srgbClr val="FFC000"/>
                </a:solidFill>
              </a:rPr>
              <a:t>mind</a:t>
            </a:r>
            <a:r>
              <a:rPr lang="en-GB" i="1" dirty="0">
                <a:solidFill>
                  <a:srgbClr val="FFC000"/>
                </a:solidFill>
              </a:rPr>
              <a:t>, and you will devise an evil scheme.</a:t>
            </a:r>
            <a:endParaRPr lang="en-GB" dirty="0">
              <a:solidFill>
                <a:srgbClr val="FFC000"/>
              </a:solidFill>
            </a:endParaRPr>
          </a:p>
          <a:p>
            <a:pPr marL="0" indent="0" algn="r">
              <a:buNone/>
            </a:pPr>
            <a:r>
              <a:rPr lang="en-GB" b="1" dirty="0"/>
              <a:t>(Ezekiel 38:10)</a:t>
            </a:r>
            <a:endParaRPr lang="en-GB" dirty="0"/>
          </a:p>
          <a:p>
            <a:pPr marL="0" indent="0" algn="r">
              <a:buNone/>
            </a:pPr>
            <a:endParaRPr lang="en-GB" dirty="0"/>
          </a:p>
        </p:txBody>
      </p:sp>
    </p:spTree>
    <p:extLst>
      <p:ext uri="{BB962C8B-B14F-4D97-AF65-F5344CB8AC3E}">
        <p14:creationId xmlns:p14="http://schemas.microsoft.com/office/powerpoint/2010/main" val="2108899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7829" y="46037"/>
            <a:ext cx="10515600" cy="1325563"/>
          </a:xfrm>
        </p:spPr>
        <p:txBody>
          <a:bodyPr/>
          <a:lstStyle/>
          <a:p>
            <a:r>
              <a:rPr lang="en-GB" b="1" dirty="0">
                <a:solidFill>
                  <a:srgbClr val="FFC000"/>
                </a:solidFill>
              </a:rPr>
              <a:t>Word 12: </a:t>
            </a:r>
            <a:r>
              <a:rPr lang="ar-SA" dirty="0">
                <a:solidFill>
                  <a:srgbClr val="FFC000"/>
                </a:solidFill>
              </a:rPr>
              <a:t>לֵבָב</a:t>
            </a:r>
            <a:r>
              <a:rPr lang="en-GB" b="1" dirty="0">
                <a:solidFill>
                  <a:srgbClr val="FFC000"/>
                </a:solidFill>
              </a:rPr>
              <a:t> (</a:t>
            </a:r>
            <a:r>
              <a:rPr lang="en-GB" b="1" i="1" dirty="0" err="1">
                <a:solidFill>
                  <a:srgbClr val="FFC000"/>
                </a:solidFill>
              </a:rPr>
              <a:t>Levav</a:t>
            </a:r>
            <a:r>
              <a:rPr lang="en-GB" b="1" dirty="0">
                <a:solidFill>
                  <a:srgbClr val="FFC000"/>
                </a:solidFill>
              </a:rPr>
              <a:t>)</a:t>
            </a:r>
            <a:r>
              <a:rPr lang="en-GB" dirty="0">
                <a:solidFill>
                  <a:srgbClr val="FFC000"/>
                </a:solidFill>
              </a:rPr>
              <a:t> heart</a:t>
            </a:r>
            <a:endParaRPr lang="en-GB" dirty="0"/>
          </a:p>
        </p:txBody>
      </p:sp>
      <p:sp>
        <p:nvSpPr>
          <p:cNvPr id="3" name="Content Placeholder 2"/>
          <p:cNvSpPr>
            <a:spLocks noGrp="1"/>
          </p:cNvSpPr>
          <p:nvPr>
            <p:ph idx="1"/>
          </p:nvPr>
        </p:nvSpPr>
        <p:spPr>
          <a:xfrm>
            <a:off x="587829" y="1371600"/>
            <a:ext cx="11312433" cy="5329646"/>
          </a:xfrm>
        </p:spPr>
        <p:txBody>
          <a:bodyPr>
            <a:normAutofit/>
          </a:bodyPr>
          <a:lstStyle/>
          <a:p>
            <a:r>
              <a:rPr lang="en-GB" sz="3200" dirty="0"/>
              <a:t>Indeed, it is more common to have the term refer to:</a:t>
            </a:r>
          </a:p>
          <a:p>
            <a:pPr lvl="1"/>
            <a:r>
              <a:rPr lang="en-GB" sz="2800" b="1" dirty="0">
                <a:solidFill>
                  <a:srgbClr val="FFC000"/>
                </a:solidFill>
              </a:rPr>
              <a:t>Thinking</a:t>
            </a:r>
            <a:r>
              <a:rPr lang="en-GB" sz="2800" dirty="0">
                <a:solidFill>
                  <a:srgbClr val="FFC000"/>
                </a:solidFill>
              </a:rPr>
              <a:t> </a:t>
            </a:r>
            <a:r>
              <a:rPr lang="en-GB" sz="2800" dirty="0"/>
              <a:t>(Deu.15:9; 1Ch.29:18; Job.17:11; Psa.139:23; Eze.3:10; 38:10) (cf. </a:t>
            </a:r>
            <a:r>
              <a:rPr lang="en-GB" sz="2800" i="1" dirty="0"/>
              <a:t>Lev</a:t>
            </a:r>
            <a:r>
              <a:rPr lang="en-GB" sz="2800" dirty="0"/>
              <a:t> in Gen 6:5; 24:45; Num.16:28; Jdg.5:15; Psa.33:11; Jer.23:20)</a:t>
            </a:r>
          </a:p>
          <a:p>
            <a:pPr lvl="1"/>
            <a:r>
              <a:rPr lang="en-GB" sz="2800" b="1" dirty="0">
                <a:solidFill>
                  <a:srgbClr val="FFC000"/>
                </a:solidFill>
              </a:rPr>
              <a:t>An inner monologue </a:t>
            </a:r>
            <a:r>
              <a:rPr lang="en-GB" sz="2800" dirty="0"/>
              <a:t>(Deu.7:17; 8:17; 9:4; 18:21; Isa.14:13; 49:21; Jer.5:24; 13:22; Zep.1:12; 2:15 cf. </a:t>
            </a:r>
            <a:r>
              <a:rPr lang="en-GB" sz="2800" i="1" dirty="0"/>
              <a:t>Lev</a:t>
            </a:r>
            <a:r>
              <a:rPr lang="en-GB" sz="2800" dirty="0"/>
              <a:t> in Gen.8:21; 17:17; 27:41; 1Sa.27:1; Psa.10:6; Ecc.2:1, 15) + the fool of (Psa.14:1; 53:1)</a:t>
            </a:r>
          </a:p>
          <a:p>
            <a:pPr lvl="1"/>
            <a:r>
              <a:rPr lang="en-GB" sz="2800" b="1" dirty="0">
                <a:solidFill>
                  <a:srgbClr val="FFC000"/>
                </a:solidFill>
              </a:rPr>
              <a:t>Considered</a:t>
            </a:r>
            <a:r>
              <a:rPr lang="en-GB" sz="2800" dirty="0">
                <a:solidFill>
                  <a:srgbClr val="FFC000"/>
                </a:solidFill>
              </a:rPr>
              <a:t> </a:t>
            </a:r>
            <a:r>
              <a:rPr lang="en-GB" sz="2800" b="1" dirty="0">
                <a:solidFill>
                  <a:srgbClr val="FFC000"/>
                </a:solidFill>
              </a:rPr>
              <a:t>opinions</a:t>
            </a:r>
            <a:r>
              <a:rPr lang="en-GB" sz="2800" dirty="0">
                <a:solidFill>
                  <a:srgbClr val="FFC000"/>
                </a:solidFill>
              </a:rPr>
              <a:t> </a:t>
            </a:r>
            <a:r>
              <a:rPr lang="en-GB" sz="2800" dirty="0"/>
              <a:t>(Deu.4:39; 8:5 cf. </a:t>
            </a:r>
            <a:r>
              <a:rPr lang="en-GB" sz="2800" i="1" dirty="0"/>
              <a:t>Lev</a:t>
            </a:r>
            <a:r>
              <a:rPr lang="en-GB" sz="2800" dirty="0"/>
              <a:t> in Jdg.9:3) </a:t>
            </a:r>
          </a:p>
          <a:p>
            <a:pPr lvl="1"/>
            <a:r>
              <a:rPr lang="en-GB" sz="2800" b="1" dirty="0">
                <a:solidFill>
                  <a:srgbClr val="FFC000"/>
                </a:solidFill>
              </a:rPr>
              <a:t>Imagination </a:t>
            </a:r>
            <a:r>
              <a:rPr lang="en-GB" sz="2800" dirty="0"/>
              <a:t>(Zec.7:10; 1Ch.29:18) and </a:t>
            </a:r>
            <a:r>
              <a:rPr lang="en-GB" sz="2800" b="1" dirty="0">
                <a:solidFill>
                  <a:srgbClr val="FFC000"/>
                </a:solidFill>
              </a:rPr>
              <a:t>planning</a:t>
            </a:r>
            <a:r>
              <a:rPr lang="en-GB" sz="2800" dirty="0">
                <a:solidFill>
                  <a:srgbClr val="FFC000"/>
                </a:solidFill>
              </a:rPr>
              <a:t> </a:t>
            </a:r>
            <a:r>
              <a:rPr lang="en-GB" sz="2800" dirty="0"/>
              <a:t>(1Ch.22:7; Pro.16:9)</a:t>
            </a:r>
          </a:p>
          <a:p>
            <a:pPr lvl="1"/>
            <a:r>
              <a:rPr lang="en-GB" sz="2800" b="1" dirty="0">
                <a:solidFill>
                  <a:srgbClr val="FFC000"/>
                </a:solidFill>
              </a:rPr>
              <a:t>Studying </a:t>
            </a:r>
            <a:r>
              <a:rPr lang="en-GB" sz="2800" dirty="0"/>
              <a:t>(Ezr.7:10) and </a:t>
            </a:r>
            <a:r>
              <a:rPr lang="en-GB" sz="2800" b="1" dirty="0">
                <a:solidFill>
                  <a:srgbClr val="FFC000"/>
                </a:solidFill>
              </a:rPr>
              <a:t>learning</a:t>
            </a:r>
            <a:r>
              <a:rPr lang="en-GB" sz="2800" dirty="0">
                <a:solidFill>
                  <a:srgbClr val="FFC000"/>
                </a:solidFill>
              </a:rPr>
              <a:t> </a:t>
            </a:r>
            <a:r>
              <a:rPr lang="en-GB" sz="2800" dirty="0"/>
              <a:t>(Deu.11:18)</a:t>
            </a:r>
          </a:p>
          <a:p>
            <a:pPr lvl="1"/>
            <a:r>
              <a:rPr lang="en-GB" sz="2800" b="1" dirty="0">
                <a:solidFill>
                  <a:srgbClr val="FFC000"/>
                </a:solidFill>
              </a:rPr>
              <a:t>A place of wisdom </a:t>
            </a:r>
            <a:r>
              <a:rPr lang="en-GB" sz="2800" dirty="0"/>
              <a:t>(Job.9:4; Psa.90:12; Isa.10:7) </a:t>
            </a:r>
          </a:p>
          <a:p>
            <a:pPr lvl="1"/>
            <a:r>
              <a:rPr lang="en-GB" sz="2800" b="1" dirty="0">
                <a:solidFill>
                  <a:srgbClr val="FFC000"/>
                </a:solidFill>
              </a:rPr>
              <a:t>A place of knowledge </a:t>
            </a:r>
            <a:r>
              <a:rPr lang="en-GB" sz="2800" dirty="0"/>
              <a:t>(Deu.4:9; 8:2) </a:t>
            </a:r>
          </a:p>
        </p:txBody>
      </p:sp>
    </p:spTree>
    <p:extLst>
      <p:ext uri="{BB962C8B-B14F-4D97-AF65-F5344CB8AC3E}">
        <p14:creationId xmlns:p14="http://schemas.microsoft.com/office/powerpoint/2010/main" val="18516746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7829" y="46037"/>
            <a:ext cx="10515600" cy="1325563"/>
          </a:xfrm>
        </p:spPr>
        <p:txBody>
          <a:bodyPr/>
          <a:lstStyle/>
          <a:p>
            <a:r>
              <a:rPr lang="en-GB" b="1" dirty="0">
                <a:solidFill>
                  <a:srgbClr val="FFC000"/>
                </a:solidFill>
              </a:rPr>
              <a:t>Word 12: </a:t>
            </a:r>
            <a:r>
              <a:rPr lang="ar-SA" dirty="0">
                <a:solidFill>
                  <a:srgbClr val="FFC000"/>
                </a:solidFill>
              </a:rPr>
              <a:t>לֵבָב</a:t>
            </a:r>
            <a:r>
              <a:rPr lang="en-GB" b="1" dirty="0">
                <a:solidFill>
                  <a:srgbClr val="FFC000"/>
                </a:solidFill>
              </a:rPr>
              <a:t> (</a:t>
            </a:r>
            <a:r>
              <a:rPr lang="en-GB" b="1" i="1" dirty="0" err="1">
                <a:solidFill>
                  <a:srgbClr val="FFC000"/>
                </a:solidFill>
              </a:rPr>
              <a:t>Levav</a:t>
            </a:r>
            <a:r>
              <a:rPr lang="en-GB" b="1" dirty="0">
                <a:solidFill>
                  <a:srgbClr val="FFC000"/>
                </a:solidFill>
              </a:rPr>
              <a:t>)</a:t>
            </a:r>
            <a:r>
              <a:rPr lang="en-GB" dirty="0">
                <a:solidFill>
                  <a:srgbClr val="FFC000"/>
                </a:solidFill>
              </a:rPr>
              <a:t> heart</a:t>
            </a:r>
            <a:endParaRPr lang="en-GB" dirty="0"/>
          </a:p>
        </p:txBody>
      </p:sp>
      <p:sp>
        <p:nvSpPr>
          <p:cNvPr id="3" name="Content Placeholder 2"/>
          <p:cNvSpPr>
            <a:spLocks noGrp="1"/>
          </p:cNvSpPr>
          <p:nvPr>
            <p:ph idx="1"/>
          </p:nvPr>
        </p:nvSpPr>
        <p:spPr>
          <a:xfrm>
            <a:off x="587829" y="1371600"/>
            <a:ext cx="11312433" cy="5329646"/>
          </a:xfrm>
        </p:spPr>
        <p:txBody>
          <a:bodyPr>
            <a:normAutofit/>
          </a:bodyPr>
          <a:lstStyle/>
          <a:p>
            <a:r>
              <a:rPr lang="en-GB" dirty="0"/>
              <a:t>The problem of sticking with heart when mind is clearly an option is seen in well-known texts such as Isaiah 6:10:</a:t>
            </a:r>
          </a:p>
          <a:p>
            <a:pPr marL="0" indent="0" algn="ctr">
              <a:buNone/>
            </a:pPr>
            <a:r>
              <a:rPr lang="en-GB" i="1" baseline="30000" dirty="0">
                <a:solidFill>
                  <a:srgbClr val="FFC000"/>
                </a:solidFill>
              </a:rPr>
              <a:t>10</a:t>
            </a:r>
            <a:r>
              <a:rPr lang="en-GB" i="1" baseline="30000" dirty="0"/>
              <a:t> </a:t>
            </a:r>
            <a:r>
              <a:rPr lang="en-GB" i="1" dirty="0">
                <a:solidFill>
                  <a:srgbClr val="FFC000"/>
                </a:solidFill>
              </a:rPr>
              <a:t>Make the heart of this people dull, </a:t>
            </a:r>
          </a:p>
          <a:p>
            <a:pPr marL="0" indent="0" algn="ctr">
              <a:buNone/>
            </a:pPr>
            <a:r>
              <a:rPr lang="en-GB" i="1" dirty="0">
                <a:solidFill>
                  <a:srgbClr val="FFC000"/>
                </a:solidFill>
              </a:rPr>
              <a:t>and their ears heavy, </a:t>
            </a:r>
          </a:p>
          <a:p>
            <a:pPr marL="0" indent="0" algn="ctr">
              <a:buNone/>
            </a:pPr>
            <a:r>
              <a:rPr lang="en-GB" i="1" dirty="0">
                <a:solidFill>
                  <a:srgbClr val="FFC000"/>
                </a:solidFill>
              </a:rPr>
              <a:t>and blind their eyes; </a:t>
            </a:r>
          </a:p>
          <a:p>
            <a:pPr marL="0" indent="0" algn="ctr">
              <a:buNone/>
            </a:pPr>
            <a:r>
              <a:rPr lang="en-GB" i="1" dirty="0">
                <a:solidFill>
                  <a:srgbClr val="FFC000"/>
                </a:solidFill>
              </a:rPr>
              <a:t>lest they see with their eyes, </a:t>
            </a:r>
          </a:p>
          <a:p>
            <a:pPr marL="0" indent="0" algn="ctr">
              <a:buNone/>
            </a:pPr>
            <a:r>
              <a:rPr lang="en-GB" i="1" dirty="0">
                <a:solidFill>
                  <a:srgbClr val="FFC000"/>
                </a:solidFill>
              </a:rPr>
              <a:t>and hear with their ears, </a:t>
            </a:r>
          </a:p>
          <a:p>
            <a:pPr marL="0" indent="0" algn="ctr">
              <a:buNone/>
            </a:pPr>
            <a:r>
              <a:rPr lang="en-GB" i="1" dirty="0">
                <a:solidFill>
                  <a:srgbClr val="FFC000"/>
                </a:solidFill>
              </a:rPr>
              <a:t>and </a:t>
            </a:r>
            <a:r>
              <a:rPr lang="en-GB" b="1" i="1" dirty="0">
                <a:solidFill>
                  <a:srgbClr val="FFC000"/>
                </a:solidFill>
              </a:rPr>
              <a:t>understand with their </a:t>
            </a:r>
            <a:r>
              <a:rPr lang="en-GB" b="1" i="1" u="sng" dirty="0">
                <a:solidFill>
                  <a:srgbClr val="FFC000"/>
                </a:solidFill>
              </a:rPr>
              <a:t>hearts</a:t>
            </a:r>
            <a:r>
              <a:rPr lang="en-GB" i="1" dirty="0">
                <a:solidFill>
                  <a:srgbClr val="FFC000"/>
                </a:solidFill>
              </a:rPr>
              <a:t>, </a:t>
            </a:r>
          </a:p>
          <a:p>
            <a:pPr marL="0" indent="0" algn="ctr">
              <a:buNone/>
            </a:pPr>
            <a:r>
              <a:rPr lang="en-GB" i="1" dirty="0">
                <a:solidFill>
                  <a:srgbClr val="FFC000"/>
                </a:solidFill>
              </a:rPr>
              <a:t>and turn and be healed."</a:t>
            </a:r>
            <a:endParaRPr lang="en-GB" dirty="0">
              <a:solidFill>
                <a:srgbClr val="FFC000"/>
              </a:solidFill>
            </a:endParaRPr>
          </a:p>
          <a:p>
            <a:pPr marL="0" indent="0" algn="r">
              <a:buNone/>
            </a:pPr>
            <a:r>
              <a:rPr lang="en-GB" b="1" dirty="0"/>
              <a:t>(Isaiah 6:10)</a:t>
            </a:r>
            <a:endParaRPr lang="en-GB" dirty="0"/>
          </a:p>
        </p:txBody>
      </p:sp>
    </p:spTree>
    <p:extLst>
      <p:ext uri="{BB962C8B-B14F-4D97-AF65-F5344CB8AC3E}">
        <p14:creationId xmlns:p14="http://schemas.microsoft.com/office/powerpoint/2010/main" val="25940395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7829" y="46037"/>
            <a:ext cx="10515600" cy="1325563"/>
          </a:xfrm>
        </p:spPr>
        <p:txBody>
          <a:bodyPr/>
          <a:lstStyle/>
          <a:p>
            <a:r>
              <a:rPr lang="en-GB" b="1" dirty="0">
                <a:solidFill>
                  <a:srgbClr val="FFC000"/>
                </a:solidFill>
              </a:rPr>
              <a:t>Word 12: </a:t>
            </a:r>
            <a:r>
              <a:rPr lang="ar-SA" dirty="0">
                <a:solidFill>
                  <a:srgbClr val="FFC000"/>
                </a:solidFill>
              </a:rPr>
              <a:t>לֵבָב</a:t>
            </a:r>
            <a:r>
              <a:rPr lang="en-GB" b="1" dirty="0">
                <a:solidFill>
                  <a:srgbClr val="FFC000"/>
                </a:solidFill>
              </a:rPr>
              <a:t> (</a:t>
            </a:r>
            <a:r>
              <a:rPr lang="en-GB" b="1" i="1" dirty="0" err="1">
                <a:solidFill>
                  <a:srgbClr val="FFC000"/>
                </a:solidFill>
              </a:rPr>
              <a:t>Levav</a:t>
            </a:r>
            <a:r>
              <a:rPr lang="en-GB" b="1" dirty="0">
                <a:solidFill>
                  <a:srgbClr val="FFC000"/>
                </a:solidFill>
              </a:rPr>
              <a:t>)</a:t>
            </a:r>
            <a:r>
              <a:rPr lang="en-GB" dirty="0">
                <a:solidFill>
                  <a:srgbClr val="FFC000"/>
                </a:solidFill>
              </a:rPr>
              <a:t> heart</a:t>
            </a:r>
            <a:endParaRPr lang="en-GB" dirty="0"/>
          </a:p>
        </p:txBody>
      </p:sp>
      <p:sp>
        <p:nvSpPr>
          <p:cNvPr id="3" name="Content Placeholder 2"/>
          <p:cNvSpPr>
            <a:spLocks noGrp="1"/>
          </p:cNvSpPr>
          <p:nvPr>
            <p:ph idx="1"/>
          </p:nvPr>
        </p:nvSpPr>
        <p:spPr>
          <a:xfrm>
            <a:off x="587829" y="1371600"/>
            <a:ext cx="11312433" cy="5329646"/>
          </a:xfrm>
        </p:spPr>
        <p:txBody>
          <a:bodyPr>
            <a:normAutofit/>
          </a:bodyPr>
          <a:lstStyle/>
          <a:p>
            <a:r>
              <a:rPr lang="en-GB" dirty="0"/>
              <a:t>The </a:t>
            </a:r>
            <a:r>
              <a:rPr lang="en-GB" i="1" dirty="0" err="1"/>
              <a:t>levav</a:t>
            </a:r>
            <a:r>
              <a:rPr lang="en-GB" dirty="0"/>
              <a:t> can clearly be equated with the mind as well as the heart. Where thoughts, plans, wisdom and studying take place as well as the emotions. It is also where memory and learning are stored:</a:t>
            </a:r>
          </a:p>
          <a:p>
            <a:pPr marL="0" indent="0" algn="ctr">
              <a:buNone/>
            </a:pPr>
            <a:r>
              <a:rPr lang="en-GB" i="1" baseline="30000" dirty="0">
                <a:solidFill>
                  <a:srgbClr val="FFC000"/>
                </a:solidFill>
              </a:rPr>
              <a:t>4 </a:t>
            </a:r>
            <a:r>
              <a:rPr lang="x-none" i="1" dirty="0">
                <a:solidFill>
                  <a:srgbClr val="FFC000"/>
                </a:solidFill>
              </a:rPr>
              <a:t>he taught me and said to me, "Let your heart hold fast my words; keep my commandments, and live.</a:t>
            </a:r>
            <a:endParaRPr lang="en-GB" dirty="0">
              <a:solidFill>
                <a:srgbClr val="FFC000"/>
              </a:solidFill>
            </a:endParaRPr>
          </a:p>
          <a:p>
            <a:pPr marL="0" indent="0" algn="r">
              <a:buNone/>
            </a:pPr>
            <a:r>
              <a:rPr lang="en-GB" b="1" dirty="0"/>
              <a:t>(</a:t>
            </a:r>
            <a:r>
              <a:rPr lang="x-none" b="1" dirty="0"/>
              <a:t>Pro</a:t>
            </a:r>
            <a:r>
              <a:rPr lang="en-GB" b="1" dirty="0"/>
              <a:t>verbs</a:t>
            </a:r>
            <a:r>
              <a:rPr lang="x-none" b="1" dirty="0"/>
              <a:t> 4:4</a:t>
            </a:r>
            <a:r>
              <a:rPr lang="en-GB" b="1" dirty="0"/>
              <a:t>)</a:t>
            </a:r>
            <a:r>
              <a:rPr lang="en-GB" dirty="0"/>
              <a:t> </a:t>
            </a:r>
          </a:p>
          <a:p>
            <a:pPr marL="0" indent="0" algn="ctr">
              <a:buNone/>
            </a:pPr>
            <a:r>
              <a:rPr lang="en-GB" i="1" dirty="0">
                <a:solidFill>
                  <a:srgbClr val="FFC000"/>
                </a:solidFill>
              </a:rPr>
              <a:t>"And when all these things come upon you, the blessing and the curse, which I have set before you, and you call them to </a:t>
            </a:r>
            <a:r>
              <a:rPr lang="en-GB" b="1" i="1" dirty="0">
                <a:solidFill>
                  <a:srgbClr val="FFC000"/>
                </a:solidFill>
              </a:rPr>
              <a:t>mind</a:t>
            </a:r>
            <a:r>
              <a:rPr lang="en-GB" i="1" dirty="0">
                <a:solidFill>
                  <a:srgbClr val="FFC000"/>
                </a:solidFill>
              </a:rPr>
              <a:t> among all the nations where the LORD your God has driven you,</a:t>
            </a:r>
            <a:endParaRPr lang="en-GB" dirty="0">
              <a:solidFill>
                <a:srgbClr val="FFC000"/>
              </a:solidFill>
            </a:endParaRPr>
          </a:p>
          <a:p>
            <a:pPr marL="0" indent="0" algn="r">
              <a:buNone/>
            </a:pPr>
            <a:r>
              <a:rPr lang="en-GB" b="1" dirty="0"/>
              <a:t>(Deuteronomy 30:1)</a:t>
            </a:r>
            <a:endParaRPr lang="en-GB" dirty="0"/>
          </a:p>
        </p:txBody>
      </p:sp>
    </p:spTree>
    <p:extLst>
      <p:ext uri="{BB962C8B-B14F-4D97-AF65-F5344CB8AC3E}">
        <p14:creationId xmlns:p14="http://schemas.microsoft.com/office/powerpoint/2010/main" val="4277518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7829" y="46037"/>
            <a:ext cx="10515600" cy="1325563"/>
          </a:xfrm>
        </p:spPr>
        <p:txBody>
          <a:bodyPr/>
          <a:lstStyle/>
          <a:p>
            <a:r>
              <a:rPr lang="en-GB" b="1" dirty="0">
                <a:solidFill>
                  <a:srgbClr val="FFC000"/>
                </a:solidFill>
              </a:rPr>
              <a:t>Word 12: </a:t>
            </a:r>
            <a:r>
              <a:rPr lang="ar-SA" dirty="0">
                <a:solidFill>
                  <a:srgbClr val="FFC000"/>
                </a:solidFill>
              </a:rPr>
              <a:t>לֵבָב</a:t>
            </a:r>
            <a:r>
              <a:rPr lang="en-GB" b="1" dirty="0">
                <a:solidFill>
                  <a:srgbClr val="FFC000"/>
                </a:solidFill>
              </a:rPr>
              <a:t> (</a:t>
            </a:r>
            <a:r>
              <a:rPr lang="en-GB" b="1" i="1" dirty="0" err="1">
                <a:solidFill>
                  <a:srgbClr val="FFC000"/>
                </a:solidFill>
              </a:rPr>
              <a:t>Levav</a:t>
            </a:r>
            <a:r>
              <a:rPr lang="en-GB" b="1" dirty="0">
                <a:solidFill>
                  <a:srgbClr val="FFC000"/>
                </a:solidFill>
              </a:rPr>
              <a:t>)</a:t>
            </a:r>
            <a:r>
              <a:rPr lang="en-GB" dirty="0">
                <a:solidFill>
                  <a:srgbClr val="FFC000"/>
                </a:solidFill>
              </a:rPr>
              <a:t> heart</a:t>
            </a:r>
            <a:endParaRPr lang="en-GB" dirty="0"/>
          </a:p>
        </p:txBody>
      </p:sp>
      <p:sp>
        <p:nvSpPr>
          <p:cNvPr id="3" name="Content Placeholder 2"/>
          <p:cNvSpPr>
            <a:spLocks noGrp="1"/>
          </p:cNvSpPr>
          <p:nvPr>
            <p:ph idx="1"/>
          </p:nvPr>
        </p:nvSpPr>
        <p:spPr>
          <a:xfrm>
            <a:off x="587829" y="1371600"/>
            <a:ext cx="11312433" cy="5329646"/>
          </a:xfrm>
        </p:spPr>
        <p:txBody>
          <a:bodyPr>
            <a:normAutofit fontScale="85000" lnSpcReduction="20000"/>
          </a:bodyPr>
          <a:lstStyle/>
          <a:p>
            <a:r>
              <a:rPr lang="en-GB" dirty="0"/>
              <a:t>The </a:t>
            </a:r>
            <a:r>
              <a:rPr lang="en-GB" i="1" dirty="0" err="1"/>
              <a:t>levav</a:t>
            </a:r>
            <a:r>
              <a:rPr lang="en-GB" dirty="0"/>
              <a:t> is also where your will, awareness and intentions reside. This can be seen in:</a:t>
            </a:r>
          </a:p>
          <a:p>
            <a:pPr lvl="1"/>
            <a:r>
              <a:rPr lang="en-GB" dirty="0"/>
              <a:t>The hardening  of the heart (Num.15:39; Deu.15:7; cf. </a:t>
            </a:r>
            <a:r>
              <a:rPr lang="en-GB" i="1" dirty="0"/>
              <a:t>Lev</a:t>
            </a:r>
            <a:r>
              <a:rPr lang="en-GB" dirty="0"/>
              <a:t> in Exo.7:13, 14, 22; 8:15, 19; 10:1). </a:t>
            </a:r>
          </a:p>
          <a:p>
            <a:pPr lvl="1"/>
            <a:r>
              <a:rPr lang="en-GB" dirty="0"/>
              <a:t>In being unaware of something (Gen.31:26)</a:t>
            </a:r>
          </a:p>
          <a:p>
            <a:pPr lvl="1"/>
            <a:r>
              <a:rPr lang="en-GB" dirty="0"/>
              <a:t>The example of </a:t>
            </a:r>
            <a:r>
              <a:rPr lang="en-GB" dirty="0" err="1"/>
              <a:t>Abimelch</a:t>
            </a:r>
            <a:r>
              <a:rPr lang="en-GB" dirty="0"/>
              <a:t>:</a:t>
            </a:r>
          </a:p>
          <a:p>
            <a:pPr marL="0" indent="0" algn="ctr">
              <a:buNone/>
            </a:pPr>
            <a:r>
              <a:rPr lang="en-GB" baseline="30000" dirty="0">
                <a:solidFill>
                  <a:srgbClr val="FFC000"/>
                </a:solidFill>
              </a:rPr>
              <a:t>5 </a:t>
            </a:r>
            <a:r>
              <a:rPr lang="en-GB" i="1" dirty="0">
                <a:solidFill>
                  <a:srgbClr val="FFC000"/>
                </a:solidFill>
              </a:rPr>
              <a:t>Did he not himself say to me, 'She is my sister'? And she herself said, 'He is my brother.' In the </a:t>
            </a:r>
            <a:r>
              <a:rPr lang="en-GB" b="1" i="1" dirty="0">
                <a:solidFill>
                  <a:srgbClr val="FFC000"/>
                </a:solidFill>
              </a:rPr>
              <a:t>integrity of my heart</a:t>
            </a:r>
            <a:r>
              <a:rPr lang="en-GB" i="1" dirty="0">
                <a:solidFill>
                  <a:srgbClr val="FFC000"/>
                </a:solidFill>
              </a:rPr>
              <a:t> and the innocence of my hands I have done this."</a:t>
            </a:r>
            <a:endParaRPr lang="en-GB" dirty="0">
              <a:solidFill>
                <a:srgbClr val="FFC000"/>
              </a:solidFill>
            </a:endParaRPr>
          </a:p>
          <a:p>
            <a:pPr marL="0" indent="0" algn="r">
              <a:buNone/>
            </a:pPr>
            <a:r>
              <a:rPr lang="en-GB" b="1" dirty="0"/>
              <a:t>(Genesis 20:5)</a:t>
            </a:r>
            <a:endParaRPr lang="en-GB" dirty="0"/>
          </a:p>
          <a:p>
            <a:r>
              <a:rPr lang="en-GB" dirty="0"/>
              <a:t>Abimelech declares himself to be innocent and to have acted with a </a:t>
            </a:r>
            <a:r>
              <a:rPr lang="en-GB" i="1" dirty="0" err="1"/>
              <a:t>levav</a:t>
            </a:r>
            <a:r>
              <a:rPr lang="en-GB" dirty="0"/>
              <a:t> of integrity. We could say that his intentions had been honourable, and it is this notion of being upright that we find in 1 Kings 9:4 and Psalm 78:72 (cf. Deu.9:5):</a:t>
            </a:r>
          </a:p>
          <a:p>
            <a:pPr marL="0" indent="0" algn="ctr">
              <a:buNone/>
            </a:pPr>
            <a:r>
              <a:rPr lang="en-GB" baseline="30000" dirty="0">
                <a:solidFill>
                  <a:srgbClr val="FFC000"/>
                </a:solidFill>
              </a:rPr>
              <a:t>4 </a:t>
            </a:r>
            <a:r>
              <a:rPr lang="en-GB" i="1" dirty="0">
                <a:solidFill>
                  <a:srgbClr val="FFC000"/>
                </a:solidFill>
              </a:rPr>
              <a:t>And as for you, if you will walk before me, as David your father walked, with </a:t>
            </a:r>
            <a:r>
              <a:rPr lang="en-GB" b="1" i="1" dirty="0">
                <a:solidFill>
                  <a:srgbClr val="FFC000"/>
                </a:solidFill>
              </a:rPr>
              <a:t>integrity of heart </a:t>
            </a:r>
            <a:r>
              <a:rPr lang="en-GB" i="1" dirty="0">
                <a:solidFill>
                  <a:srgbClr val="FFC000"/>
                </a:solidFill>
              </a:rPr>
              <a:t>and uprightness, doing according to all that I have commanded you, and keeping my statutes and my rules,</a:t>
            </a:r>
            <a:endParaRPr lang="en-GB" dirty="0">
              <a:solidFill>
                <a:srgbClr val="FFC000"/>
              </a:solidFill>
            </a:endParaRPr>
          </a:p>
          <a:p>
            <a:pPr marL="0" indent="0" algn="r">
              <a:buNone/>
            </a:pPr>
            <a:r>
              <a:rPr lang="en-GB" b="1" dirty="0"/>
              <a:t>(1Kings 9:4)</a:t>
            </a:r>
            <a:r>
              <a:rPr lang="en-GB" dirty="0"/>
              <a:t> </a:t>
            </a:r>
          </a:p>
          <a:p>
            <a:pPr marL="0" indent="0" algn="ctr">
              <a:buNone/>
            </a:pPr>
            <a:r>
              <a:rPr lang="en-GB" baseline="30000" dirty="0">
                <a:solidFill>
                  <a:srgbClr val="FFC000"/>
                </a:solidFill>
              </a:rPr>
              <a:t>72 </a:t>
            </a:r>
            <a:r>
              <a:rPr lang="en-GB" i="1" dirty="0">
                <a:solidFill>
                  <a:srgbClr val="FFC000"/>
                </a:solidFill>
              </a:rPr>
              <a:t>With </a:t>
            </a:r>
            <a:r>
              <a:rPr lang="en-GB" b="1" i="1" dirty="0">
                <a:solidFill>
                  <a:srgbClr val="FFC000"/>
                </a:solidFill>
              </a:rPr>
              <a:t>upright heart</a:t>
            </a:r>
            <a:r>
              <a:rPr lang="en-GB" i="1" dirty="0">
                <a:solidFill>
                  <a:srgbClr val="FFC000"/>
                </a:solidFill>
              </a:rPr>
              <a:t> he shepherded them and guided them with his skilful hand.</a:t>
            </a:r>
            <a:endParaRPr lang="en-GB" dirty="0">
              <a:solidFill>
                <a:srgbClr val="FFC000"/>
              </a:solidFill>
            </a:endParaRPr>
          </a:p>
          <a:p>
            <a:pPr marL="0" indent="0" algn="r">
              <a:buNone/>
            </a:pPr>
            <a:r>
              <a:rPr lang="en-GB" b="1" dirty="0"/>
              <a:t>(Psalm 78:72)</a:t>
            </a:r>
            <a:endParaRPr lang="en-GB" dirty="0"/>
          </a:p>
          <a:p>
            <a:pPr marL="0" indent="0">
              <a:buNone/>
            </a:pPr>
            <a:endParaRPr lang="en-GB" dirty="0"/>
          </a:p>
        </p:txBody>
      </p:sp>
    </p:spTree>
    <p:extLst>
      <p:ext uri="{BB962C8B-B14F-4D97-AF65-F5344CB8AC3E}">
        <p14:creationId xmlns:p14="http://schemas.microsoft.com/office/powerpoint/2010/main" val="19864367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7829" y="46037"/>
            <a:ext cx="10515600" cy="1325563"/>
          </a:xfrm>
        </p:spPr>
        <p:txBody>
          <a:bodyPr/>
          <a:lstStyle/>
          <a:p>
            <a:r>
              <a:rPr lang="en-GB" b="1" dirty="0">
                <a:solidFill>
                  <a:srgbClr val="FFC000"/>
                </a:solidFill>
              </a:rPr>
              <a:t>Word 12: </a:t>
            </a:r>
            <a:r>
              <a:rPr lang="ar-SA" dirty="0">
                <a:solidFill>
                  <a:srgbClr val="FFC000"/>
                </a:solidFill>
              </a:rPr>
              <a:t>לֵבָב</a:t>
            </a:r>
            <a:r>
              <a:rPr lang="en-GB" b="1" dirty="0">
                <a:solidFill>
                  <a:srgbClr val="FFC000"/>
                </a:solidFill>
              </a:rPr>
              <a:t> (</a:t>
            </a:r>
            <a:r>
              <a:rPr lang="en-GB" b="1" i="1" dirty="0" err="1">
                <a:solidFill>
                  <a:srgbClr val="FFC000"/>
                </a:solidFill>
              </a:rPr>
              <a:t>Levav</a:t>
            </a:r>
            <a:r>
              <a:rPr lang="en-GB" b="1" dirty="0">
                <a:solidFill>
                  <a:srgbClr val="FFC000"/>
                </a:solidFill>
              </a:rPr>
              <a:t>)</a:t>
            </a:r>
            <a:r>
              <a:rPr lang="en-GB" dirty="0">
                <a:solidFill>
                  <a:srgbClr val="FFC000"/>
                </a:solidFill>
              </a:rPr>
              <a:t> heart</a:t>
            </a:r>
            <a:endParaRPr lang="en-GB" dirty="0"/>
          </a:p>
        </p:txBody>
      </p:sp>
      <p:sp>
        <p:nvSpPr>
          <p:cNvPr id="3" name="Content Placeholder 2"/>
          <p:cNvSpPr>
            <a:spLocks noGrp="1"/>
          </p:cNvSpPr>
          <p:nvPr>
            <p:ph idx="1"/>
          </p:nvPr>
        </p:nvSpPr>
        <p:spPr>
          <a:xfrm>
            <a:off x="587829" y="1371600"/>
            <a:ext cx="11312433" cy="5329646"/>
          </a:xfrm>
        </p:spPr>
        <p:txBody>
          <a:bodyPr>
            <a:normAutofit/>
          </a:bodyPr>
          <a:lstStyle/>
          <a:p>
            <a:r>
              <a:rPr lang="en-GB" dirty="0"/>
              <a:t>Simply replacing heart with brain will not do, as this removes emotions and personality traits such as stubbornness (Deu.4:9). </a:t>
            </a:r>
          </a:p>
          <a:p>
            <a:endParaRPr lang="en-GB" dirty="0"/>
          </a:p>
          <a:p>
            <a:r>
              <a:rPr lang="en-GB" dirty="0"/>
              <a:t>The </a:t>
            </a:r>
            <a:r>
              <a:rPr lang="en-GB" i="1" dirty="0" err="1"/>
              <a:t>levav</a:t>
            </a:r>
            <a:r>
              <a:rPr lang="en-GB" dirty="0"/>
              <a:t> also governs our actions (1Sa.14:7; 2Sa.7:3; 1Ch.17:2; Job.1:8 cf. </a:t>
            </a:r>
            <a:r>
              <a:rPr lang="en-GB" i="1" dirty="0"/>
              <a:t>Lev</a:t>
            </a:r>
            <a:r>
              <a:rPr lang="en-GB" dirty="0"/>
              <a:t> in 1Ch.28:9; Jer.4:14) which is of course what Christ says (Mar.7:21). </a:t>
            </a:r>
          </a:p>
          <a:p>
            <a:endParaRPr lang="en-GB" dirty="0"/>
          </a:p>
          <a:p>
            <a:r>
              <a:rPr lang="en-GB" i="1" dirty="0" err="1"/>
              <a:t>Levav</a:t>
            </a:r>
            <a:r>
              <a:rPr lang="en-GB" dirty="0"/>
              <a:t> is associated with love, hate, lust, panic, fear, courage, intentions, study, grief, thinking, wisdom, knowledge, understanding and learning. </a:t>
            </a:r>
          </a:p>
          <a:p>
            <a:endParaRPr lang="en-GB" dirty="0"/>
          </a:p>
          <a:p>
            <a:r>
              <a:rPr lang="en-GB" dirty="0"/>
              <a:t>As such, emotion, intention and rational thought are included in the </a:t>
            </a:r>
            <a:r>
              <a:rPr lang="en-GB" i="1" dirty="0" err="1"/>
              <a:t>levav</a:t>
            </a:r>
            <a:r>
              <a:rPr lang="en-GB" dirty="0"/>
              <a:t>. Yet the word heart would most naturally exclude much of this. </a:t>
            </a:r>
          </a:p>
          <a:p>
            <a:pPr marL="0" indent="0">
              <a:buNone/>
            </a:pPr>
            <a:endParaRPr lang="en-GB" dirty="0"/>
          </a:p>
        </p:txBody>
      </p:sp>
    </p:spTree>
    <p:extLst>
      <p:ext uri="{BB962C8B-B14F-4D97-AF65-F5344CB8AC3E}">
        <p14:creationId xmlns:p14="http://schemas.microsoft.com/office/powerpoint/2010/main" val="19067739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Heart?</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854268" y="365125"/>
            <a:ext cx="2847975" cy="1609725"/>
          </a:xfrm>
        </p:spPr>
      </p:pic>
      <p:graphicFrame>
        <p:nvGraphicFramePr>
          <p:cNvPr id="6" name="Diagram 5"/>
          <p:cNvGraphicFramePr/>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427231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7829" y="46037"/>
            <a:ext cx="10515600" cy="1325563"/>
          </a:xfrm>
        </p:spPr>
        <p:txBody>
          <a:bodyPr/>
          <a:lstStyle/>
          <a:p>
            <a:r>
              <a:rPr lang="en-GB" b="1" dirty="0">
                <a:solidFill>
                  <a:srgbClr val="FFC000"/>
                </a:solidFill>
              </a:rPr>
              <a:t>Word 13: </a:t>
            </a:r>
            <a:r>
              <a:rPr lang="ar-SA" dirty="0">
                <a:solidFill>
                  <a:srgbClr val="FFC000"/>
                </a:solidFill>
              </a:rPr>
              <a:t>נֶפֶשׁ</a:t>
            </a:r>
            <a:r>
              <a:rPr lang="en-GB" b="1" dirty="0">
                <a:solidFill>
                  <a:srgbClr val="FFC000"/>
                </a:solidFill>
              </a:rPr>
              <a:t> (</a:t>
            </a:r>
            <a:r>
              <a:rPr lang="en-GB" b="1" i="1" dirty="0">
                <a:solidFill>
                  <a:srgbClr val="FFC000"/>
                </a:solidFill>
              </a:rPr>
              <a:t>Nephesh</a:t>
            </a:r>
            <a:r>
              <a:rPr lang="en-GB" b="1" dirty="0">
                <a:solidFill>
                  <a:srgbClr val="FFC000"/>
                </a:solidFill>
              </a:rPr>
              <a:t>) ‘Soul’</a:t>
            </a:r>
            <a:r>
              <a:rPr lang="en-GB" dirty="0">
                <a:solidFill>
                  <a:srgbClr val="FFC000"/>
                </a:solidFill>
              </a:rPr>
              <a:t> </a:t>
            </a:r>
          </a:p>
        </p:txBody>
      </p:sp>
      <p:sp>
        <p:nvSpPr>
          <p:cNvPr id="3" name="Content Placeholder 2"/>
          <p:cNvSpPr>
            <a:spLocks noGrp="1"/>
          </p:cNvSpPr>
          <p:nvPr>
            <p:ph idx="1"/>
          </p:nvPr>
        </p:nvSpPr>
        <p:spPr>
          <a:xfrm>
            <a:off x="587829" y="1371600"/>
            <a:ext cx="11312433" cy="5329646"/>
          </a:xfrm>
        </p:spPr>
        <p:txBody>
          <a:bodyPr>
            <a:normAutofit/>
          </a:bodyPr>
          <a:lstStyle/>
          <a:p>
            <a:pPr marL="0" indent="0" algn="ctr">
              <a:buNone/>
            </a:pPr>
            <a:endParaRPr lang="en-GB" b="1" dirty="0"/>
          </a:p>
          <a:p>
            <a:pPr marL="0" indent="0" algn="ctr">
              <a:buNone/>
            </a:pPr>
            <a:endParaRPr lang="en-GB" b="1" dirty="0"/>
          </a:p>
          <a:p>
            <a:pPr marL="0" indent="0" algn="ctr">
              <a:buNone/>
            </a:pPr>
            <a:r>
              <a:rPr lang="en-GB" b="1" dirty="0"/>
              <a:t>TASK: How do you understand soul? </a:t>
            </a:r>
          </a:p>
          <a:p>
            <a:pPr marL="0" indent="0" algn="ctr">
              <a:buNone/>
            </a:pPr>
            <a:r>
              <a:rPr lang="en-GB" b="1" dirty="0"/>
              <a:t>What does it mean when you are told to love God with your soul ?</a:t>
            </a:r>
            <a:endParaRPr lang="en-GB" dirty="0"/>
          </a:p>
          <a:p>
            <a:pPr marL="0" indent="0" algn="ctr">
              <a:buNone/>
            </a:pPr>
            <a:endParaRPr lang="en-GB" dirty="0"/>
          </a:p>
        </p:txBody>
      </p:sp>
    </p:spTree>
    <p:extLst>
      <p:ext uri="{BB962C8B-B14F-4D97-AF65-F5344CB8AC3E}">
        <p14:creationId xmlns:p14="http://schemas.microsoft.com/office/powerpoint/2010/main" val="35135545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3105" y="204945"/>
            <a:ext cx="10515600" cy="1325563"/>
          </a:xfrm>
        </p:spPr>
        <p:txBody>
          <a:bodyPr/>
          <a:lstStyle/>
          <a:p>
            <a:r>
              <a:rPr lang="en-GB" b="1" dirty="0">
                <a:solidFill>
                  <a:srgbClr val="FFC000"/>
                </a:solidFill>
              </a:rPr>
              <a:t>The foundations</a:t>
            </a:r>
          </a:p>
        </p:txBody>
      </p:sp>
      <p:sp>
        <p:nvSpPr>
          <p:cNvPr id="3" name="Content Placeholder 2"/>
          <p:cNvSpPr>
            <a:spLocks noGrp="1"/>
          </p:cNvSpPr>
          <p:nvPr>
            <p:ph idx="1"/>
          </p:nvPr>
        </p:nvSpPr>
        <p:spPr>
          <a:xfrm>
            <a:off x="611776" y="1265382"/>
            <a:ext cx="10878259" cy="3146595"/>
          </a:xfrm>
        </p:spPr>
        <p:txBody>
          <a:bodyPr>
            <a:normAutofit fontScale="92500" lnSpcReduction="20000"/>
          </a:bodyPr>
          <a:lstStyle/>
          <a:p>
            <a:r>
              <a:rPr lang="en-GB" dirty="0"/>
              <a:t>When the Old Testament establishes a floor the Gospels, the Letters, they act as the carpet that covers the floor, which though often unseen supports every step taken on the covering above. </a:t>
            </a:r>
          </a:p>
          <a:p>
            <a:endParaRPr lang="en-GB" dirty="0"/>
          </a:p>
          <a:p>
            <a:r>
              <a:rPr lang="en-GB" dirty="0"/>
              <a:t>The New Testament is like the lightbulb bringing light to what was obscure. </a:t>
            </a:r>
          </a:p>
          <a:p>
            <a:endParaRPr lang="en-GB" dirty="0"/>
          </a:p>
          <a:p>
            <a:r>
              <a:rPr lang="en-GB" dirty="0"/>
              <a:t>The Old Testament is the house, </a:t>
            </a:r>
          </a:p>
          <a:p>
            <a:pPr algn="r"/>
            <a:r>
              <a:rPr lang="en-GB" dirty="0"/>
              <a:t>but the New Testament makes it a home.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0917" y="4100293"/>
            <a:ext cx="3959337" cy="2547173"/>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46474" y="4467396"/>
            <a:ext cx="3832422" cy="2259384"/>
          </a:xfrm>
          <a:prstGeom prst="rect">
            <a:avLst/>
          </a:prstGeom>
        </p:spPr>
      </p:pic>
    </p:spTree>
    <p:extLst>
      <p:ext uri="{BB962C8B-B14F-4D97-AF65-F5344CB8AC3E}">
        <p14:creationId xmlns:p14="http://schemas.microsoft.com/office/powerpoint/2010/main" val="1271897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7829" y="46037"/>
            <a:ext cx="10515600" cy="1325563"/>
          </a:xfrm>
        </p:spPr>
        <p:txBody>
          <a:bodyPr/>
          <a:lstStyle/>
          <a:p>
            <a:r>
              <a:rPr lang="en-GB" b="1" dirty="0">
                <a:solidFill>
                  <a:srgbClr val="FFC000"/>
                </a:solidFill>
              </a:rPr>
              <a:t>Word 13: </a:t>
            </a:r>
            <a:r>
              <a:rPr lang="ar-SA" dirty="0">
                <a:solidFill>
                  <a:srgbClr val="FFC000"/>
                </a:solidFill>
              </a:rPr>
              <a:t>נֶפֶשׁ</a:t>
            </a:r>
            <a:r>
              <a:rPr lang="en-GB" b="1" dirty="0">
                <a:solidFill>
                  <a:srgbClr val="FFC000"/>
                </a:solidFill>
              </a:rPr>
              <a:t> (</a:t>
            </a:r>
            <a:r>
              <a:rPr lang="en-GB" b="1" i="1" dirty="0">
                <a:solidFill>
                  <a:srgbClr val="FFC000"/>
                </a:solidFill>
              </a:rPr>
              <a:t>Nephesh</a:t>
            </a:r>
            <a:r>
              <a:rPr lang="en-GB" b="1" dirty="0">
                <a:solidFill>
                  <a:srgbClr val="FFC000"/>
                </a:solidFill>
              </a:rPr>
              <a:t>) ‘Soul’</a:t>
            </a:r>
            <a:r>
              <a:rPr lang="en-GB" dirty="0">
                <a:solidFill>
                  <a:srgbClr val="FFC000"/>
                </a:solidFill>
              </a:rPr>
              <a:t> </a:t>
            </a:r>
          </a:p>
        </p:txBody>
      </p:sp>
      <p:sp>
        <p:nvSpPr>
          <p:cNvPr id="3" name="Content Placeholder 2"/>
          <p:cNvSpPr>
            <a:spLocks noGrp="1"/>
          </p:cNvSpPr>
          <p:nvPr>
            <p:ph idx="1"/>
          </p:nvPr>
        </p:nvSpPr>
        <p:spPr>
          <a:xfrm>
            <a:off x="391887" y="1371600"/>
            <a:ext cx="11508376" cy="5329646"/>
          </a:xfrm>
        </p:spPr>
        <p:txBody>
          <a:bodyPr>
            <a:normAutofit fontScale="92500" lnSpcReduction="20000"/>
          </a:bodyPr>
          <a:lstStyle/>
          <a:p>
            <a:r>
              <a:rPr lang="en-GB" dirty="0"/>
              <a:t>Occurring 753 times this is a fairly significant term in understanding the afterlife and the nature of what God saves.</a:t>
            </a:r>
          </a:p>
          <a:p>
            <a:pPr marL="0" indent="0">
              <a:buNone/>
            </a:pPr>
            <a:endParaRPr lang="en-GB" dirty="0"/>
          </a:p>
          <a:p>
            <a:r>
              <a:rPr lang="en-GB" b="1" dirty="0">
                <a:solidFill>
                  <a:srgbClr val="FFC000"/>
                </a:solidFill>
              </a:rPr>
              <a:t>Pagan mythology of the soul</a:t>
            </a:r>
            <a:endParaRPr lang="en-GB" dirty="0">
              <a:solidFill>
                <a:srgbClr val="FFC000"/>
              </a:solidFill>
            </a:endParaRPr>
          </a:p>
          <a:p>
            <a:r>
              <a:rPr lang="en-GB" dirty="0"/>
              <a:t>The duality of man, of an eternal divine spark and the flesh as separate elements of man which separate at death is an idea borrowed from pagan Greek philosophy and mythology. </a:t>
            </a:r>
          </a:p>
          <a:p>
            <a:r>
              <a:rPr lang="en-GB" dirty="0"/>
              <a:t>The pagans believed that the soul would be separated out at death and live as a shade in the underworld (as in the poems of Homer). </a:t>
            </a:r>
          </a:p>
          <a:p>
            <a:r>
              <a:rPr lang="en-GB" dirty="0"/>
              <a:t>This idea was Christianized by the early church and can be seen in the works of early church fathers such as Origen, Augustin and St Gregory of Nyssa. </a:t>
            </a:r>
          </a:p>
          <a:p>
            <a:r>
              <a:rPr lang="en-GB" dirty="0"/>
              <a:t>Indeed, based on the ‘Institutes’, Calvin adopted the idea that sin is essentially in the flesh of the believer and is left behind at death. This dualism also essential in Catholic theology can also therefore be seen in documents such as the Westminster Confession of Faith.</a:t>
            </a:r>
          </a:p>
        </p:txBody>
      </p:sp>
    </p:spTree>
    <p:extLst>
      <p:ext uri="{BB962C8B-B14F-4D97-AF65-F5344CB8AC3E}">
        <p14:creationId xmlns:p14="http://schemas.microsoft.com/office/powerpoint/2010/main" val="3962465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7829" y="46037"/>
            <a:ext cx="10515600" cy="1325563"/>
          </a:xfrm>
        </p:spPr>
        <p:txBody>
          <a:bodyPr/>
          <a:lstStyle/>
          <a:p>
            <a:r>
              <a:rPr lang="en-GB" b="1" dirty="0">
                <a:solidFill>
                  <a:srgbClr val="FFC000"/>
                </a:solidFill>
              </a:rPr>
              <a:t>Word 13: </a:t>
            </a:r>
            <a:r>
              <a:rPr lang="ar-SA" dirty="0">
                <a:solidFill>
                  <a:srgbClr val="FFC000"/>
                </a:solidFill>
              </a:rPr>
              <a:t>נֶפֶשׁ</a:t>
            </a:r>
            <a:r>
              <a:rPr lang="en-GB" b="1" dirty="0">
                <a:solidFill>
                  <a:srgbClr val="FFC000"/>
                </a:solidFill>
              </a:rPr>
              <a:t> (</a:t>
            </a:r>
            <a:r>
              <a:rPr lang="en-GB" b="1" i="1" dirty="0">
                <a:solidFill>
                  <a:srgbClr val="FFC000"/>
                </a:solidFill>
              </a:rPr>
              <a:t>Nephesh</a:t>
            </a:r>
            <a:r>
              <a:rPr lang="en-GB" b="1" dirty="0">
                <a:solidFill>
                  <a:srgbClr val="FFC000"/>
                </a:solidFill>
              </a:rPr>
              <a:t>) ‘Soul’</a:t>
            </a:r>
            <a:r>
              <a:rPr lang="en-GB" dirty="0">
                <a:solidFill>
                  <a:srgbClr val="FFC000"/>
                </a:solidFill>
              </a:rPr>
              <a:t> </a:t>
            </a:r>
          </a:p>
        </p:txBody>
      </p:sp>
      <p:sp>
        <p:nvSpPr>
          <p:cNvPr id="3" name="Content Placeholder 2"/>
          <p:cNvSpPr>
            <a:spLocks noGrp="1"/>
          </p:cNvSpPr>
          <p:nvPr>
            <p:ph idx="1"/>
          </p:nvPr>
        </p:nvSpPr>
        <p:spPr>
          <a:xfrm>
            <a:off x="587829" y="1371600"/>
            <a:ext cx="11312433" cy="5329646"/>
          </a:xfrm>
        </p:spPr>
        <p:txBody>
          <a:bodyPr>
            <a:normAutofit/>
          </a:bodyPr>
          <a:lstStyle/>
          <a:p>
            <a:r>
              <a:rPr lang="en-GB" dirty="0"/>
              <a:t>The Westminster Confession of Faith claims that:</a:t>
            </a:r>
          </a:p>
          <a:p>
            <a:pPr marL="0" indent="0" algn="ctr">
              <a:buNone/>
            </a:pPr>
            <a:r>
              <a:rPr lang="en-GB" b="1" dirty="0">
                <a:solidFill>
                  <a:srgbClr val="00B0F0"/>
                </a:solidFill>
              </a:rPr>
              <a:t>32.i.</a:t>
            </a:r>
            <a:r>
              <a:rPr lang="en-GB" i="1" dirty="0">
                <a:solidFill>
                  <a:srgbClr val="00B0F0"/>
                </a:solidFill>
              </a:rPr>
              <a:t> </a:t>
            </a:r>
            <a:r>
              <a:rPr lang="en-GB" i="1" u="sng" dirty="0">
                <a:solidFill>
                  <a:srgbClr val="00B0F0"/>
                </a:solidFill>
              </a:rPr>
              <a:t>The bodies of men, after death, return to dust, and see corruption: but their souls, which</a:t>
            </a:r>
            <a:r>
              <a:rPr lang="en-GB" i="1" dirty="0">
                <a:solidFill>
                  <a:srgbClr val="00B0F0"/>
                </a:solidFill>
              </a:rPr>
              <a:t> </a:t>
            </a:r>
            <a:r>
              <a:rPr lang="en-GB" i="1" u="sng" dirty="0">
                <a:solidFill>
                  <a:srgbClr val="00B0F0"/>
                </a:solidFill>
              </a:rPr>
              <a:t>neither die nor sleep, having an immortal subsistence, immediately return to God</a:t>
            </a:r>
            <a:r>
              <a:rPr lang="en-GB" i="1" dirty="0">
                <a:solidFill>
                  <a:srgbClr val="00B0F0"/>
                </a:solidFill>
              </a:rPr>
              <a:t> </a:t>
            </a:r>
            <a:r>
              <a:rPr lang="en-GB" i="1" u="sng" dirty="0">
                <a:solidFill>
                  <a:srgbClr val="00B0F0"/>
                </a:solidFill>
              </a:rPr>
              <a:t>who gave them.</a:t>
            </a:r>
            <a:endParaRPr lang="en-GB" dirty="0">
              <a:solidFill>
                <a:srgbClr val="00B0F0"/>
              </a:solidFill>
            </a:endParaRPr>
          </a:p>
          <a:p>
            <a:pPr marL="0" indent="0" algn="ctr">
              <a:buNone/>
            </a:pPr>
            <a:r>
              <a:rPr lang="en-GB" dirty="0"/>
              <a:t>(It will at a later point talk about bodies being provided after Judgement.) </a:t>
            </a:r>
          </a:p>
          <a:p>
            <a:pPr marL="0" indent="0">
              <a:buNone/>
            </a:pPr>
            <a:r>
              <a:rPr lang="en-GB" dirty="0"/>
              <a:t> </a:t>
            </a:r>
          </a:p>
          <a:p>
            <a:r>
              <a:rPr lang="en-GB" dirty="0"/>
              <a:t>Part of the problem is that the use of the term soul in the New Testament is assumed to correlate with the thought of Socrates, Plato or Xenophon rather than Moses, Job or Daniel and so what is said on the soul becomes pagan rather than biblical. </a:t>
            </a:r>
          </a:p>
          <a:p>
            <a:pPr marL="0" indent="0">
              <a:buNone/>
            </a:pPr>
            <a:endParaRPr lang="en-GB" dirty="0"/>
          </a:p>
        </p:txBody>
      </p:sp>
    </p:spTree>
    <p:extLst>
      <p:ext uri="{BB962C8B-B14F-4D97-AF65-F5344CB8AC3E}">
        <p14:creationId xmlns:p14="http://schemas.microsoft.com/office/powerpoint/2010/main" val="20644239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7829" y="46037"/>
            <a:ext cx="10515600" cy="1325563"/>
          </a:xfrm>
        </p:spPr>
        <p:txBody>
          <a:bodyPr/>
          <a:lstStyle/>
          <a:p>
            <a:r>
              <a:rPr lang="en-GB" b="1" dirty="0">
                <a:solidFill>
                  <a:srgbClr val="FFC000"/>
                </a:solidFill>
              </a:rPr>
              <a:t>Word 13: </a:t>
            </a:r>
            <a:r>
              <a:rPr lang="ar-SA" dirty="0">
                <a:solidFill>
                  <a:srgbClr val="FFC000"/>
                </a:solidFill>
              </a:rPr>
              <a:t>נֶפֶשׁ</a:t>
            </a:r>
            <a:r>
              <a:rPr lang="en-GB" b="1" dirty="0">
                <a:solidFill>
                  <a:srgbClr val="FFC000"/>
                </a:solidFill>
              </a:rPr>
              <a:t> (</a:t>
            </a:r>
            <a:r>
              <a:rPr lang="en-GB" b="1" i="1" dirty="0">
                <a:solidFill>
                  <a:srgbClr val="FFC000"/>
                </a:solidFill>
              </a:rPr>
              <a:t>Nephesh</a:t>
            </a:r>
            <a:r>
              <a:rPr lang="en-GB" b="1" dirty="0">
                <a:solidFill>
                  <a:srgbClr val="FFC000"/>
                </a:solidFill>
              </a:rPr>
              <a:t>) ‘Soul’</a:t>
            </a:r>
            <a:r>
              <a:rPr lang="en-GB" dirty="0">
                <a:solidFill>
                  <a:srgbClr val="FFC000"/>
                </a:solidFill>
              </a:rPr>
              <a:t> </a:t>
            </a:r>
          </a:p>
        </p:txBody>
      </p:sp>
      <p:sp>
        <p:nvSpPr>
          <p:cNvPr id="3" name="Content Placeholder 2"/>
          <p:cNvSpPr>
            <a:spLocks noGrp="1"/>
          </p:cNvSpPr>
          <p:nvPr>
            <p:ph idx="1"/>
          </p:nvPr>
        </p:nvSpPr>
        <p:spPr>
          <a:xfrm>
            <a:off x="587829" y="1227909"/>
            <a:ext cx="11312433" cy="5473337"/>
          </a:xfrm>
        </p:spPr>
        <p:txBody>
          <a:bodyPr>
            <a:noAutofit/>
          </a:bodyPr>
          <a:lstStyle/>
          <a:p>
            <a:pPr marL="0" indent="0">
              <a:buNone/>
            </a:pPr>
            <a:r>
              <a:rPr lang="en-GB" b="1" dirty="0">
                <a:solidFill>
                  <a:srgbClr val="FFC000"/>
                </a:solidFill>
              </a:rPr>
              <a:t>Meaning in use</a:t>
            </a:r>
            <a:endParaRPr lang="en-GB" dirty="0">
              <a:solidFill>
                <a:srgbClr val="FFC000"/>
              </a:solidFill>
            </a:endParaRPr>
          </a:p>
          <a:p>
            <a:r>
              <a:rPr lang="en-GB" b="1" i="1" dirty="0"/>
              <a:t>Nephesh </a:t>
            </a:r>
            <a:r>
              <a:rPr lang="en-GB" dirty="0"/>
              <a:t>does not mean soul</a:t>
            </a:r>
          </a:p>
          <a:p>
            <a:r>
              <a:rPr lang="en-GB" b="1" i="1" dirty="0"/>
              <a:t>Nephesh</a:t>
            </a:r>
            <a:r>
              <a:rPr lang="en-GB" b="1" dirty="0"/>
              <a:t> = breath and life</a:t>
            </a:r>
            <a:endParaRPr lang="en-GB" dirty="0"/>
          </a:p>
          <a:p>
            <a:pPr lvl="1"/>
            <a:r>
              <a:rPr lang="en-GB" sz="2800" dirty="0"/>
              <a:t>Genesis 1:30 = the breath of life in every living creature (2:19). </a:t>
            </a:r>
          </a:p>
          <a:p>
            <a:r>
              <a:rPr lang="en-GB" dirty="0"/>
              <a:t>Adam has Nephesh</a:t>
            </a:r>
            <a:r>
              <a:rPr lang="en-GB" b="1" dirty="0"/>
              <a:t> </a:t>
            </a:r>
            <a:r>
              <a:rPr lang="en-GB" dirty="0"/>
              <a:t>breathed into him and at that point becomes a living </a:t>
            </a:r>
            <a:r>
              <a:rPr lang="en-GB" i="1" dirty="0"/>
              <a:t>nephesh</a:t>
            </a:r>
            <a:r>
              <a:rPr lang="en-GB" dirty="0"/>
              <a:t>. </a:t>
            </a:r>
          </a:p>
          <a:p>
            <a:r>
              <a:rPr lang="en-GB" dirty="0"/>
              <a:t>Adam has life breathed into him and at that point becomes a living </a:t>
            </a:r>
            <a:r>
              <a:rPr lang="en-GB" i="1" dirty="0"/>
              <a:t>nephesh</a:t>
            </a:r>
            <a:r>
              <a:rPr lang="en-GB" dirty="0"/>
              <a:t>. The text clearly states that he </a:t>
            </a:r>
            <a:r>
              <a:rPr lang="en-GB" b="1" i="1" u="sng" dirty="0">
                <a:solidFill>
                  <a:schemeClr val="accent1"/>
                </a:solidFill>
              </a:rPr>
              <a:t>is</a:t>
            </a:r>
            <a:r>
              <a:rPr lang="en-GB" dirty="0">
                <a:solidFill>
                  <a:schemeClr val="accent1"/>
                </a:solidFill>
              </a:rPr>
              <a:t> </a:t>
            </a:r>
            <a:r>
              <a:rPr lang="en-GB" dirty="0"/>
              <a:t>a </a:t>
            </a:r>
            <a:r>
              <a:rPr lang="en-GB" i="1" dirty="0"/>
              <a:t>nephesh</a:t>
            </a:r>
            <a:r>
              <a:rPr lang="en-GB" dirty="0"/>
              <a:t> not that </a:t>
            </a:r>
            <a:r>
              <a:rPr lang="en-GB" b="1" i="1" u="sng" dirty="0">
                <a:solidFill>
                  <a:schemeClr val="accent1"/>
                </a:solidFill>
              </a:rPr>
              <a:t>he has </a:t>
            </a:r>
            <a:r>
              <a:rPr lang="en-GB" dirty="0"/>
              <a:t>a </a:t>
            </a:r>
            <a:r>
              <a:rPr lang="en-GB" i="1" dirty="0"/>
              <a:t>nephesh</a:t>
            </a:r>
            <a:r>
              <a:rPr lang="en-GB" dirty="0"/>
              <a:t>:</a:t>
            </a:r>
          </a:p>
          <a:p>
            <a:pPr marL="0" indent="0" algn="ctr">
              <a:buNone/>
            </a:pPr>
            <a:r>
              <a:rPr lang="en-GB" i="1" baseline="30000" dirty="0">
                <a:solidFill>
                  <a:srgbClr val="FFC000"/>
                </a:solidFill>
              </a:rPr>
              <a:t>7 </a:t>
            </a:r>
            <a:r>
              <a:rPr lang="x-none" i="1" dirty="0">
                <a:solidFill>
                  <a:srgbClr val="FFC000"/>
                </a:solidFill>
              </a:rPr>
              <a:t>then </a:t>
            </a:r>
            <a:r>
              <a:rPr lang="en-GB" i="1" dirty="0">
                <a:solidFill>
                  <a:srgbClr val="FFC000"/>
                </a:solidFill>
              </a:rPr>
              <a:t>YHWH ‘Elohim</a:t>
            </a:r>
            <a:r>
              <a:rPr lang="x-none" i="1" dirty="0">
                <a:solidFill>
                  <a:srgbClr val="FFC000"/>
                </a:solidFill>
              </a:rPr>
              <a:t> formed the man of dust from the ground and breathed into his nostrils the breath of life, and the man became a living </a:t>
            </a:r>
            <a:r>
              <a:rPr lang="en-GB" b="1" i="1" u="sng" dirty="0">
                <a:solidFill>
                  <a:srgbClr val="FFC000"/>
                </a:solidFill>
              </a:rPr>
              <a:t>nephesh</a:t>
            </a:r>
            <a:r>
              <a:rPr lang="x-none" i="1" dirty="0">
                <a:solidFill>
                  <a:srgbClr val="FFC000"/>
                </a:solidFill>
              </a:rPr>
              <a:t>.</a:t>
            </a:r>
            <a:endParaRPr lang="en-GB" dirty="0">
              <a:solidFill>
                <a:srgbClr val="FFC000"/>
              </a:solidFill>
            </a:endParaRPr>
          </a:p>
          <a:p>
            <a:pPr marL="0" indent="0" algn="r">
              <a:buNone/>
            </a:pPr>
            <a:r>
              <a:rPr lang="en-GB" b="1" dirty="0"/>
              <a:t>(</a:t>
            </a:r>
            <a:r>
              <a:rPr lang="x-none" b="1" dirty="0"/>
              <a:t>Gen</a:t>
            </a:r>
            <a:r>
              <a:rPr lang="en-GB" b="1" dirty="0" err="1"/>
              <a:t>esis</a:t>
            </a:r>
            <a:r>
              <a:rPr lang="x-none" b="1" dirty="0"/>
              <a:t> 2:7</a:t>
            </a:r>
            <a:r>
              <a:rPr lang="en-GB" b="1" dirty="0"/>
              <a:t>)</a:t>
            </a:r>
            <a:endParaRPr lang="en-GB" dirty="0"/>
          </a:p>
          <a:p>
            <a:pPr lvl="1"/>
            <a:endParaRPr lang="en-GB" sz="2800" dirty="0"/>
          </a:p>
          <a:p>
            <a:r>
              <a:rPr lang="en-GB" dirty="0"/>
              <a:t>Similarly the boy revived by Elijah in 1 Kings 17 the </a:t>
            </a:r>
            <a:r>
              <a:rPr lang="en-GB" i="1" dirty="0"/>
              <a:t>nephesh</a:t>
            </a:r>
            <a:r>
              <a:rPr lang="en-GB" dirty="0"/>
              <a:t> of the boy came back into him.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81855" y="0"/>
            <a:ext cx="1710145" cy="1710145"/>
          </a:xfrm>
          <a:prstGeom prst="rect">
            <a:avLst/>
          </a:prstGeom>
        </p:spPr>
      </p:pic>
    </p:spTree>
    <p:extLst>
      <p:ext uri="{BB962C8B-B14F-4D97-AF65-F5344CB8AC3E}">
        <p14:creationId xmlns:p14="http://schemas.microsoft.com/office/powerpoint/2010/main" val="24434598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2515" y="259080"/>
            <a:ext cx="9601200" cy="1051560"/>
          </a:xfrm>
        </p:spPr>
        <p:txBody>
          <a:bodyPr/>
          <a:lstStyle/>
          <a:p>
            <a:r>
              <a:rPr lang="en-GB" b="1" dirty="0">
                <a:solidFill>
                  <a:srgbClr val="FFC000"/>
                </a:solidFill>
              </a:rPr>
              <a:t>‘Soul’ </a:t>
            </a:r>
            <a:r>
              <a:rPr lang="en-GB" b="1" i="1" dirty="0">
                <a:solidFill>
                  <a:srgbClr val="FFC000"/>
                </a:solidFill>
              </a:rPr>
              <a:t>Nephesh</a:t>
            </a:r>
            <a:r>
              <a:rPr lang="en-GB" b="1" dirty="0">
                <a:solidFill>
                  <a:srgbClr val="FFC000"/>
                </a:solidFill>
              </a:rPr>
              <a:t> (</a:t>
            </a:r>
            <a:r>
              <a:rPr lang="he-IL" sz="4800" dirty="0">
                <a:solidFill>
                  <a:srgbClr val="FFC000"/>
                </a:solidFill>
                <a:latin typeface="Times New Roman" panose="02020603050405020304" pitchFamily="18" charset="0"/>
                <a:cs typeface="Times New Roman" panose="02020603050405020304" pitchFamily="18" charset="0"/>
              </a:rPr>
              <a:t>נֶּפֶשׁ</a:t>
            </a:r>
            <a:r>
              <a:rPr lang="en-GB" b="1" dirty="0">
                <a:solidFill>
                  <a:srgbClr val="FFC000"/>
                </a:solidFill>
              </a:rPr>
              <a:t>)</a:t>
            </a:r>
            <a:endParaRPr lang="en-GB" dirty="0">
              <a:solidFill>
                <a:srgbClr val="FFC000"/>
              </a:solidFill>
            </a:endParaRPr>
          </a:p>
        </p:txBody>
      </p:sp>
      <p:sp>
        <p:nvSpPr>
          <p:cNvPr id="3" name="Content Placeholder 2"/>
          <p:cNvSpPr>
            <a:spLocks noGrp="1"/>
          </p:cNvSpPr>
          <p:nvPr>
            <p:ph idx="1"/>
          </p:nvPr>
        </p:nvSpPr>
        <p:spPr>
          <a:xfrm>
            <a:off x="391887" y="1528354"/>
            <a:ext cx="11207930" cy="4937760"/>
          </a:xfrm>
        </p:spPr>
        <p:txBody>
          <a:bodyPr>
            <a:normAutofit/>
          </a:bodyPr>
          <a:lstStyle/>
          <a:p>
            <a:r>
              <a:rPr lang="en-GB" sz="3300" b="1" i="1" dirty="0"/>
              <a:t>Nephesh</a:t>
            </a:r>
            <a:r>
              <a:rPr lang="en-GB" sz="3300" b="1" dirty="0"/>
              <a:t> = flesh and blood</a:t>
            </a:r>
            <a:endParaRPr lang="en-GB" sz="3300" dirty="0"/>
          </a:p>
          <a:p>
            <a:pPr lvl="1"/>
            <a:r>
              <a:rPr lang="en-GB" sz="2800" i="0" dirty="0"/>
              <a:t>Genesis 9:4 connects nephesh with flesh and blood. </a:t>
            </a:r>
          </a:p>
          <a:p>
            <a:pPr lvl="1"/>
            <a:r>
              <a:rPr lang="en-GB" sz="2800" i="0" dirty="0"/>
              <a:t>Genesis 14 talks of the physical person as </a:t>
            </a:r>
            <a:r>
              <a:rPr lang="en-GB" sz="2800" dirty="0"/>
              <a:t>Nephesh</a:t>
            </a:r>
          </a:p>
          <a:p>
            <a:pPr lvl="1"/>
            <a:r>
              <a:rPr lang="en-GB" sz="2800" i="0" dirty="0"/>
              <a:t>Genesis 46:18 talks of your children as your </a:t>
            </a:r>
            <a:r>
              <a:rPr lang="en-GB" sz="2800" dirty="0"/>
              <a:t>nepheshes</a:t>
            </a:r>
            <a:r>
              <a:rPr lang="en-GB" sz="2800" i="0" dirty="0"/>
              <a:t>. </a:t>
            </a:r>
          </a:p>
          <a:p>
            <a:pPr lvl="1"/>
            <a:r>
              <a:rPr lang="en-GB" sz="2800" i="0" dirty="0"/>
              <a:t>Leviticus 24:17 the </a:t>
            </a:r>
            <a:r>
              <a:rPr lang="en-GB" sz="2800" dirty="0"/>
              <a:t>nephesh</a:t>
            </a:r>
            <a:r>
              <a:rPr lang="en-GB" sz="2800" i="0" dirty="0"/>
              <a:t> can be put to death. </a:t>
            </a:r>
          </a:p>
          <a:p>
            <a:pPr lvl="1"/>
            <a:r>
              <a:rPr lang="en-GB" sz="2800" i="0" dirty="0"/>
              <a:t>Numbers 6:6 (9:2 </a:t>
            </a:r>
            <a:r>
              <a:rPr lang="en-GB" sz="2800" i="0" dirty="0" err="1"/>
              <a:t>etc</a:t>
            </a:r>
            <a:r>
              <a:rPr lang="en-GB" sz="2800" i="0" dirty="0"/>
              <a:t>) talks of a corpse as the nephesh of the dead. </a:t>
            </a:r>
          </a:p>
          <a:p>
            <a:pPr lvl="1"/>
            <a:r>
              <a:rPr lang="en-GB" sz="2800" i="0" dirty="0"/>
              <a:t>Psalms tend to place </a:t>
            </a:r>
            <a:r>
              <a:rPr lang="en-GB" sz="2800" dirty="0"/>
              <a:t>nephesh</a:t>
            </a:r>
            <a:r>
              <a:rPr lang="en-GB" sz="2800" i="0" dirty="0"/>
              <a:t> in parallel with flesh, (such as Psalm 63:1). </a:t>
            </a:r>
          </a:p>
          <a:p>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0772" y="259080"/>
            <a:ext cx="2452551" cy="1635034"/>
          </a:xfrm>
          <a:prstGeom prst="rect">
            <a:avLst/>
          </a:prstGeom>
        </p:spPr>
      </p:pic>
    </p:spTree>
    <p:extLst>
      <p:ext uri="{BB962C8B-B14F-4D97-AF65-F5344CB8AC3E}">
        <p14:creationId xmlns:p14="http://schemas.microsoft.com/office/powerpoint/2010/main" val="31984746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FFC000"/>
                </a:solidFill>
              </a:rPr>
              <a:t>Soul?</a:t>
            </a:r>
          </a:p>
        </p:txBody>
      </p:sp>
      <p:graphicFrame>
        <p:nvGraphicFramePr>
          <p:cNvPr id="6" name="Diagram 5"/>
          <p:cNvGraphicFramePr/>
          <p:nvPr/>
        </p:nvGraphicFramePr>
        <p:xfrm>
          <a:off x="1237521" y="779627"/>
          <a:ext cx="8955789"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886825" y="365125"/>
            <a:ext cx="2466975" cy="1847850"/>
          </a:xfrm>
          <a:prstGeom prst="rect">
            <a:avLst/>
          </a:prstGeom>
        </p:spPr>
      </p:pic>
    </p:spTree>
    <p:extLst>
      <p:ext uri="{BB962C8B-B14F-4D97-AF65-F5344CB8AC3E}">
        <p14:creationId xmlns:p14="http://schemas.microsoft.com/office/powerpoint/2010/main" val="190574917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2163"/>
            <a:ext cx="10515600" cy="1325563"/>
          </a:xfrm>
        </p:spPr>
        <p:txBody>
          <a:bodyPr/>
          <a:lstStyle/>
          <a:p>
            <a:r>
              <a:rPr lang="en-GB" b="1" dirty="0">
                <a:solidFill>
                  <a:srgbClr val="FFC000"/>
                </a:solidFill>
              </a:rPr>
              <a:t>The afterlife</a:t>
            </a:r>
          </a:p>
        </p:txBody>
      </p:sp>
      <p:sp>
        <p:nvSpPr>
          <p:cNvPr id="3" name="Content Placeholder 2"/>
          <p:cNvSpPr>
            <a:spLocks noGrp="1"/>
          </p:cNvSpPr>
          <p:nvPr>
            <p:ph idx="1"/>
          </p:nvPr>
        </p:nvSpPr>
        <p:spPr>
          <a:xfrm>
            <a:off x="838200" y="1188720"/>
            <a:ext cx="10515600" cy="4988243"/>
          </a:xfrm>
        </p:spPr>
        <p:txBody>
          <a:bodyPr>
            <a:normAutofit fontScale="85000" lnSpcReduction="10000"/>
          </a:bodyPr>
          <a:lstStyle/>
          <a:p>
            <a:r>
              <a:rPr lang="en-GB" dirty="0"/>
              <a:t>The Hebrew text provides quite a lot of information on the Resurrection (such as 1Sa.2:6; Psa.73:23-26; Isa.25:8; Isa.26:19-21; Hos.13:14). </a:t>
            </a:r>
          </a:p>
          <a:p>
            <a:r>
              <a:rPr lang="en-GB" dirty="0"/>
              <a:t>Throughout it is clear that a body / soul separation is an alien idea, especially when the texts we read as soul actually refer to the physical aspect of man. </a:t>
            </a:r>
          </a:p>
          <a:p>
            <a:r>
              <a:rPr lang="en-GB" dirty="0"/>
              <a:t>There are a number of texts that would support the idea of a time of sleeping until the whole of man is raised (Job 14:10-14): </a:t>
            </a:r>
          </a:p>
          <a:p>
            <a:pPr marL="0" indent="0" algn="ctr">
              <a:buNone/>
            </a:pPr>
            <a:r>
              <a:rPr lang="en-GB" i="1" baseline="30000" dirty="0">
                <a:solidFill>
                  <a:srgbClr val="FFC000"/>
                </a:solidFill>
              </a:rPr>
              <a:t>2</a:t>
            </a:r>
            <a:r>
              <a:rPr lang="x-none" i="1" dirty="0">
                <a:solidFill>
                  <a:srgbClr val="FFC000"/>
                </a:solidFill>
              </a:rPr>
              <a:t> And many of those who sleep in the dust of the earth shall awake, some to everlasting life, and some to shame and everlasting contempt.</a:t>
            </a:r>
            <a:endParaRPr lang="en-GB" dirty="0">
              <a:solidFill>
                <a:srgbClr val="FFC000"/>
              </a:solidFill>
            </a:endParaRPr>
          </a:p>
          <a:p>
            <a:pPr marL="0" indent="0" algn="r">
              <a:buNone/>
            </a:pPr>
            <a:r>
              <a:rPr lang="en-GB" b="1" dirty="0"/>
              <a:t>(Daniel 12:2)</a:t>
            </a:r>
            <a:endParaRPr lang="en-GB" dirty="0"/>
          </a:p>
          <a:p>
            <a:endParaRPr lang="en-GB" dirty="0"/>
          </a:p>
          <a:p>
            <a:pPr marL="0" indent="0" algn="ctr">
              <a:buNone/>
            </a:pPr>
            <a:r>
              <a:rPr lang="x-none" i="1" baseline="30000" dirty="0">
                <a:solidFill>
                  <a:srgbClr val="FFC000"/>
                </a:solidFill>
              </a:rPr>
              <a:t>19</a:t>
            </a:r>
            <a:r>
              <a:rPr lang="x-none" i="1" dirty="0">
                <a:solidFill>
                  <a:srgbClr val="FFC000"/>
                </a:solidFill>
              </a:rPr>
              <a:t> Your dead shall live; their bodies shall rise. You who dwell in the dust, awake and sing for joy! For your dew is a dew of light, and the earth will give birth to the dead.</a:t>
            </a:r>
            <a:endParaRPr lang="en-GB" dirty="0">
              <a:solidFill>
                <a:srgbClr val="FFC000"/>
              </a:solidFill>
            </a:endParaRPr>
          </a:p>
          <a:p>
            <a:pPr marL="0" indent="0" algn="r">
              <a:buNone/>
            </a:pPr>
            <a:r>
              <a:rPr lang="x-none" b="1" dirty="0"/>
              <a:t> </a:t>
            </a:r>
            <a:r>
              <a:rPr lang="en-GB" b="1" dirty="0"/>
              <a:t>(Isaiah 26:19)</a:t>
            </a:r>
            <a:endParaRPr lang="en-GB" dirty="0"/>
          </a:p>
          <a:p>
            <a:endParaRPr lang="en-GB" dirty="0"/>
          </a:p>
        </p:txBody>
      </p:sp>
    </p:spTree>
    <p:extLst>
      <p:ext uri="{BB962C8B-B14F-4D97-AF65-F5344CB8AC3E}">
        <p14:creationId xmlns:p14="http://schemas.microsoft.com/office/powerpoint/2010/main" val="141639037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2163"/>
            <a:ext cx="10515600" cy="1325563"/>
          </a:xfrm>
        </p:spPr>
        <p:txBody>
          <a:bodyPr/>
          <a:lstStyle/>
          <a:p>
            <a:r>
              <a:rPr lang="en-GB" b="1" dirty="0">
                <a:solidFill>
                  <a:srgbClr val="FFC000"/>
                </a:solidFill>
              </a:rPr>
              <a:t>The afterlife</a:t>
            </a:r>
          </a:p>
        </p:txBody>
      </p:sp>
      <p:sp>
        <p:nvSpPr>
          <p:cNvPr id="3" name="Content Placeholder 2"/>
          <p:cNvSpPr>
            <a:spLocks noGrp="1"/>
          </p:cNvSpPr>
          <p:nvPr>
            <p:ph idx="1"/>
          </p:nvPr>
        </p:nvSpPr>
        <p:spPr>
          <a:xfrm>
            <a:off x="838200" y="1188720"/>
            <a:ext cx="10515600" cy="4988243"/>
          </a:xfrm>
        </p:spPr>
        <p:txBody>
          <a:bodyPr>
            <a:normAutofit/>
          </a:bodyPr>
          <a:lstStyle/>
          <a:p>
            <a:endParaRPr lang="en-GB" dirty="0"/>
          </a:p>
          <a:p>
            <a:r>
              <a:rPr lang="en-GB" dirty="0"/>
              <a:t>Indeed, we can on occasion specifically read that the </a:t>
            </a:r>
            <a:r>
              <a:rPr lang="en-GB" i="1" dirty="0"/>
              <a:t>nephesh</a:t>
            </a:r>
            <a:r>
              <a:rPr lang="en-GB" dirty="0"/>
              <a:t> is to be raised up so that the whole of man can be with God (Job 19:25-27; Psa.16:9-11; 17:15):</a:t>
            </a:r>
          </a:p>
          <a:p>
            <a:pPr marL="0" indent="0" algn="ctr">
              <a:buNone/>
            </a:pPr>
            <a:r>
              <a:rPr lang="en-GB" i="1" baseline="30000" dirty="0">
                <a:solidFill>
                  <a:srgbClr val="FFC000"/>
                </a:solidFill>
              </a:rPr>
              <a:t>15</a:t>
            </a:r>
            <a:r>
              <a:rPr lang="en-GB" i="1" dirty="0">
                <a:solidFill>
                  <a:srgbClr val="FFC000"/>
                </a:solidFill>
              </a:rPr>
              <a:t> </a:t>
            </a:r>
            <a:r>
              <a:rPr lang="x-none" i="1" dirty="0">
                <a:solidFill>
                  <a:srgbClr val="FFC000"/>
                </a:solidFill>
              </a:rPr>
              <a:t>But God will ransom my </a:t>
            </a:r>
            <a:r>
              <a:rPr lang="en-GB" b="1" i="1" u="sng" dirty="0">
                <a:solidFill>
                  <a:srgbClr val="FFC000"/>
                </a:solidFill>
              </a:rPr>
              <a:t>nephesh</a:t>
            </a:r>
            <a:r>
              <a:rPr lang="en-GB" i="1" dirty="0">
                <a:solidFill>
                  <a:srgbClr val="FFC000"/>
                </a:solidFill>
              </a:rPr>
              <a:t> </a:t>
            </a:r>
            <a:r>
              <a:rPr lang="x-none" i="1" dirty="0">
                <a:solidFill>
                  <a:srgbClr val="FFC000"/>
                </a:solidFill>
              </a:rPr>
              <a:t>from the power of Sheol, </a:t>
            </a:r>
            <a:endParaRPr lang="en-GB" i="1" dirty="0">
              <a:solidFill>
                <a:srgbClr val="FFC000"/>
              </a:solidFill>
            </a:endParaRPr>
          </a:p>
          <a:p>
            <a:pPr marL="0" indent="0" algn="ctr">
              <a:buNone/>
            </a:pPr>
            <a:r>
              <a:rPr lang="x-none" i="1" dirty="0">
                <a:solidFill>
                  <a:srgbClr val="FFC000"/>
                </a:solidFill>
              </a:rPr>
              <a:t>for he will receive me. </a:t>
            </a:r>
            <a:endParaRPr lang="en-GB" i="1" dirty="0">
              <a:solidFill>
                <a:srgbClr val="FFC000"/>
              </a:solidFill>
            </a:endParaRPr>
          </a:p>
          <a:p>
            <a:pPr marL="0" indent="0" algn="ctr">
              <a:buNone/>
            </a:pPr>
            <a:r>
              <a:rPr lang="x-none" i="1" dirty="0">
                <a:solidFill>
                  <a:srgbClr val="FFC000"/>
                </a:solidFill>
              </a:rPr>
              <a:t>Selah.</a:t>
            </a:r>
            <a:endParaRPr lang="en-GB" dirty="0">
              <a:solidFill>
                <a:srgbClr val="FFC000"/>
              </a:solidFill>
            </a:endParaRPr>
          </a:p>
          <a:p>
            <a:pPr marL="0" indent="0" algn="r">
              <a:buNone/>
            </a:pPr>
            <a:r>
              <a:rPr lang="en-GB" b="1" dirty="0"/>
              <a:t>(</a:t>
            </a:r>
            <a:r>
              <a:rPr lang="x-none" b="1" dirty="0"/>
              <a:t>Psa</a:t>
            </a:r>
            <a:r>
              <a:rPr lang="en-GB" b="1" dirty="0"/>
              <a:t>lm</a:t>
            </a:r>
            <a:r>
              <a:rPr lang="x-none" b="1" dirty="0"/>
              <a:t> 49:15</a:t>
            </a:r>
            <a:r>
              <a:rPr lang="en-GB" b="1" dirty="0"/>
              <a:t>)</a:t>
            </a:r>
            <a:endParaRPr lang="en-GB" dirty="0"/>
          </a:p>
          <a:p>
            <a:endParaRPr lang="en-GB" dirty="0"/>
          </a:p>
        </p:txBody>
      </p:sp>
    </p:spTree>
    <p:extLst>
      <p:ext uri="{BB962C8B-B14F-4D97-AF65-F5344CB8AC3E}">
        <p14:creationId xmlns:p14="http://schemas.microsoft.com/office/powerpoint/2010/main" val="64544016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Heart and Soul?</a:t>
            </a:r>
          </a:p>
        </p:txBody>
      </p:sp>
      <p:sp>
        <p:nvSpPr>
          <p:cNvPr id="3" name="Content Placeholder 2"/>
          <p:cNvSpPr>
            <a:spLocks noGrp="1"/>
          </p:cNvSpPr>
          <p:nvPr>
            <p:ph idx="1"/>
          </p:nvPr>
        </p:nvSpPr>
        <p:spPr>
          <a:xfrm>
            <a:off x="838200" y="1573967"/>
            <a:ext cx="10515600" cy="4602996"/>
          </a:xfrm>
        </p:spPr>
        <p:txBody>
          <a:bodyPr>
            <a:normAutofit/>
          </a:bodyPr>
          <a:lstStyle/>
          <a:p>
            <a:pPr marL="0" indent="0" algn="ctr">
              <a:buNone/>
            </a:pPr>
            <a:r>
              <a:rPr lang="en-GB" sz="3600" i="1" dirty="0" err="1"/>
              <a:t>Levav</a:t>
            </a:r>
            <a:r>
              <a:rPr lang="en-GB" sz="3600" dirty="0"/>
              <a:t> (emotions, thoughts, intent) </a:t>
            </a:r>
          </a:p>
          <a:p>
            <a:pPr marL="0" indent="0" algn="ctr">
              <a:buNone/>
            </a:pPr>
            <a:r>
              <a:rPr lang="en-GB" sz="3600" dirty="0"/>
              <a:t>+ </a:t>
            </a:r>
          </a:p>
          <a:p>
            <a:pPr marL="0" indent="0" algn="ctr">
              <a:buNone/>
            </a:pPr>
            <a:r>
              <a:rPr lang="en-GB" sz="3600" dirty="0" err="1"/>
              <a:t>N</a:t>
            </a:r>
            <a:r>
              <a:rPr lang="en-GB" sz="3600" i="1" dirty="0" err="1"/>
              <a:t>ephesh</a:t>
            </a:r>
            <a:r>
              <a:rPr lang="en-GB" sz="3600" dirty="0"/>
              <a:t> (breath, blood, flesh) </a:t>
            </a:r>
          </a:p>
          <a:p>
            <a:pPr marL="0" indent="0" algn="ctr">
              <a:buNone/>
            </a:pPr>
            <a:r>
              <a:rPr lang="en-GB" sz="3600" dirty="0"/>
              <a:t>=</a:t>
            </a:r>
          </a:p>
          <a:p>
            <a:pPr marL="0" indent="0" algn="ctr">
              <a:buNone/>
            </a:pPr>
            <a:r>
              <a:rPr lang="en-GB" sz="3600" dirty="0"/>
              <a:t>The physical + the non-physical</a:t>
            </a:r>
          </a:p>
          <a:p>
            <a:pPr marL="0" indent="0" algn="ctr">
              <a:buNone/>
            </a:pPr>
            <a:r>
              <a:rPr lang="en-GB" sz="3600" dirty="0"/>
              <a:t>Hardware and software? </a:t>
            </a:r>
          </a:p>
        </p:txBody>
      </p:sp>
    </p:spTree>
    <p:extLst>
      <p:ext uri="{BB962C8B-B14F-4D97-AF65-F5344CB8AC3E}">
        <p14:creationId xmlns:p14="http://schemas.microsoft.com/office/powerpoint/2010/main" val="3692083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983686" cy="1325563"/>
          </a:xfrm>
        </p:spPr>
        <p:txBody>
          <a:bodyPr>
            <a:normAutofit/>
          </a:bodyPr>
          <a:lstStyle/>
          <a:p>
            <a:pPr algn="ctr"/>
            <a:r>
              <a:rPr lang="en-GB" b="1" dirty="0">
                <a:solidFill>
                  <a:srgbClr val="FFC000"/>
                </a:solidFill>
              </a:rPr>
              <a:t>Word 14: </a:t>
            </a:r>
            <a:r>
              <a:rPr lang="ar-SA" dirty="0">
                <a:solidFill>
                  <a:srgbClr val="FFC000"/>
                </a:solidFill>
              </a:rPr>
              <a:t>מְאֹד</a:t>
            </a:r>
            <a:r>
              <a:rPr lang="en-GB" b="1" dirty="0">
                <a:solidFill>
                  <a:srgbClr val="FFC000"/>
                </a:solidFill>
              </a:rPr>
              <a:t> (</a:t>
            </a:r>
            <a:r>
              <a:rPr lang="en-GB" b="1" i="1" dirty="0" err="1">
                <a:solidFill>
                  <a:srgbClr val="FFC000"/>
                </a:solidFill>
              </a:rPr>
              <a:t>Me’od</a:t>
            </a:r>
            <a:r>
              <a:rPr lang="en-GB" b="1" dirty="0">
                <a:solidFill>
                  <a:srgbClr val="FFC000"/>
                </a:solidFill>
              </a:rPr>
              <a:t>) ‘might’ </a:t>
            </a:r>
            <a:endParaRPr lang="en-GB" dirty="0">
              <a:solidFill>
                <a:srgbClr val="FFC000"/>
              </a:solidFill>
            </a:endParaRPr>
          </a:p>
        </p:txBody>
      </p:sp>
      <p:sp>
        <p:nvSpPr>
          <p:cNvPr id="3" name="Content Placeholder 2"/>
          <p:cNvSpPr>
            <a:spLocks noGrp="1"/>
          </p:cNvSpPr>
          <p:nvPr>
            <p:ph idx="1"/>
          </p:nvPr>
        </p:nvSpPr>
        <p:spPr/>
        <p:txBody>
          <a:bodyPr/>
          <a:lstStyle/>
          <a:p>
            <a:pPr marL="0" indent="0">
              <a:buNone/>
            </a:pPr>
            <a:endParaRPr lang="en-GB" b="1" dirty="0"/>
          </a:p>
          <a:p>
            <a:pPr marL="0" indent="0" algn="ctr">
              <a:buNone/>
            </a:pPr>
            <a:endParaRPr lang="en-GB" b="1" dirty="0"/>
          </a:p>
          <a:p>
            <a:pPr marL="0" indent="0" algn="ctr">
              <a:buNone/>
            </a:pPr>
            <a:r>
              <a:rPr lang="en-GB" b="1" dirty="0"/>
              <a:t>TASK: How do you understand strength or might? </a:t>
            </a:r>
          </a:p>
          <a:p>
            <a:pPr marL="0" indent="0" algn="ctr">
              <a:buNone/>
            </a:pPr>
            <a:r>
              <a:rPr lang="en-GB" b="1" dirty="0"/>
              <a:t>What does it mean when you are told to love God with your strength or might?</a:t>
            </a:r>
            <a:endParaRPr lang="en-GB" dirty="0"/>
          </a:p>
        </p:txBody>
      </p:sp>
    </p:spTree>
    <p:extLst>
      <p:ext uri="{BB962C8B-B14F-4D97-AF65-F5344CB8AC3E}">
        <p14:creationId xmlns:p14="http://schemas.microsoft.com/office/powerpoint/2010/main" val="79490848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b="1" dirty="0">
                <a:solidFill>
                  <a:srgbClr val="FFC000"/>
                </a:solidFill>
              </a:rPr>
              <a:t>Word 14: </a:t>
            </a:r>
            <a:r>
              <a:rPr lang="ar-SA" dirty="0">
                <a:solidFill>
                  <a:srgbClr val="FFC000"/>
                </a:solidFill>
              </a:rPr>
              <a:t>מְאֹד</a:t>
            </a:r>
            <a:r>
              <a:rPr lang="en-GB" b="1" dirty="0">
                <a:solidFill>
                  <a:srgbClr val="FFC000"/>
                </a:solidFill>
              </a:rPr>
              <a:t> (</a:t>
            </a:r>
            <a:r>
              <a:rPr lang="en-GB" b="1" i="1" dirty="0" err="1">
                <a:solidFill>
                  <a:srgbClr val="FFC000"/>
                </a:solidFill>
              </a:rPr>
              <a:t>Me’od</a:t>
            </a:r>
            <a:r>
              <a:rPr lang="en-GB" b="1" dirty="0">
                <a:solidFill>
                  <a:srgbClr val="FFC000"/>
                </a:solidFill>
              </a:rPr>
              <a:t> ) </a:t>
            </a:r>
            <a:br>
              <a:rPr lang="en-GB" b="1" dirty="0">
                <a:solidFill>
                  <a:srgbClr val="FFC000"/>
                </a:solidFill>
              </a:rPr>
            </a:br>
            <a:r>
              <a:rPr lang="en-GB" b="1" dirty="0">
                <a:solidFill>
                  <a:srgbClr val="FFC000"/>
                </a:solidFill>
              </a:rPr>
              <a:t>completely / to the </a:t>
            </a:r>
            <a:r>
              <a:rPr lang="en-GB" b="1" baseline="30000" dirty="0">
                <a:solidFill>
                  <a:srgbClr val="FFC000"/>
                </a:solidFill>
              </a:rPr>
              <a:t>nth</a:t>
            </a:r>
            <a:r>
              <a:rPr lang="en-GB" b="1" dirty="0">
                <a:solidFill>
                  <a:srgbClr val="FFC000"/>
                </a:solidFill>
              </a:rPr>
              <a:t> degree + might + potential</a:t>
            </a:r>
            <a:endParaRPr lang="en-GB" dirty="0">
              <a:solidFill>
                <a:srgbClr val="FFC000"/>
              </a:solidFill>
            </a:endParaRPr>
          </a:p>
        </p:txBody>
      </p:sp>
      <p:sp>
        <p:nvSpPr>
          <p:cNvPr id="3" name="Content Placeholder 2"/>
          <p:cNvSpPr>
            <a:spLocks noGrp="1"/>
          </p:cNvSpPr>
          <p:nvPr>
            <p:ph idx="1"/>
          </p:nvPr>
        </p:nvSpPr>
        <p:spPr>
          <a:xfrm>
            <a:off x="431074" y="1825624"/>
            <a:ext cx="10922726" cy="4758055"/>
          </a:xfrm>
        </p:spPr>
        <p:txBody>
          <a:bodyPr>
            <a:normAutofit fontScale="92500" lnSpcReduction="20000"/>
          </a:bodyPr>
          <a:lstStyle/>
          <a:p>
            <a:r>
              <a:rPr lang="en-GB" dirty="0"/>
              <a:t>Occurring 300 times it is again a rather common term. </a:t>
            </a:r>
          </a:p>
          <a:p>
            <a:r>
              <a:rPr lang="en-GB" dirty="0"/>
              <a:t>The most frequent use is as an adverb to give a sense of extreme:</a:t>
            </a:r>
          </a:p>
          <a:p>
            <a:pPr lvl="1"/>
            <a:r>
              <a:rPr lang="en-GB" dirty="0"/>
              <a:t>The vehemence of Cain’s attitude to Abel (Gen.4:5)</a:t>
            </a:r>
          </a:p>
          <a:p>
            <a:pPr lvl="1"/>
            <a:r>
              <a:rPr lang="en-GB" dirty="0"/>
              <a:t>The waters that utterly covered the earth (Gen.7:19)</a:t>
            </a:r>
          </a:p>
          <a:p>
            <a:pPr lvl="1"/>
            <a:r>
              <a:rPr lang="en-GB" dirty="0"/>
              <a:t>The spectacular wealth of Abram (Gen.13:2)</a:t>
            </a:r>
          </a:p>
          <a:p>
            <a:pPr lvl="1"/>
            <a:r>
              <a:rPr lang="en-GB" dirty="0"/>
              <a:t>The unsurpassed Wisdom of Solomon (</a:t>
            </a:r>
            <a:r>
              <a:rPr lang="x-none" dirty="0"/>
              <a:t>1Ki.4:29</a:t>
            </a:r>
            <a:r>
              <a:rPr lang="en-GB" dirty="0"/>
              <a:t>) </a:t>
            </a:r>
          </a:p>
          <a:p>
            <a:pPr lvl="1"/>
            <a:r>
              <a:rPr lang="en-GB" dirty="0"/>
              <a:t>The excessive sin of Sodom (13:13). </a:t>
            </a:r>
          </a:p>
          <a:p>
            <a:r>
              <a:rPr lang="en-GB" dirty="0"/>
              <a:t>It is a term that in our idiom is an action to the n</a:t>
            </a:r>
            <a:r>
              <a:rPr lang="en-GB" baseline="30000" dirty="0"/>
              <a:t>th</a:t>
            </a:r>
            <a:r>
              <a:rPr lang="en-GB" dirty="0"/>
              <a:t> degree (or </a:t>
            </a:r>
            <a:r>
              <a:rPr lang="en-GB" dirty="0" err="1"/>
              <a:t>givin</a:t>
            </a:r>
            <a:r>
              <a:rPr lang="en-GB" dirty="0"/>
              <a:t>’. It </a:t>
            </a:r>
            <a:r>
              <a:rPr lang="en-GB" dirty="0" err="1"/>
              <a:t>laldie</a:t>
            </a:r>
            <a:r>
              <a:rPr lang="en-GB" dirty="0"/>
              <a:t>). </a:t>
            </a:r>
          </a:p>
          <a:p>
            <a:r>
              <a:rPr lang="en-GB" dirty="0"/>
              <a:t>It is not really ever translated as strength or might except in this instance</a:t>
            </a:r>
          </a:p>
          <a:p>
            <a:r>
              <a:rPr lang="en-GB" dirty="0"/>
              <a:t>It is a term of absolute:</a:t>
            </a:r>
          </a:p>
          <a:p>
            <a:pPr marL="0" indent="0" algn="ctr">
              <a:buNone/>
            </a:pPr>
            <a:r>
              <a:rPr lang="en-GB" i="1" baseline="30000" dirty="0">
                <a:solidFill>
                  <a:srgbClr val="FFC000"/>
                </a:solidFill>
              </a:rPr>
              <a:t>31 </a:t>
            </a:r>
            <a:r>
              <a:rPr lang="x-none" i="1" dirty="0">
                <a:solidFill>
                  <a:srgbClr val="FFC000"/>
                </a:solidFill>
              </a:rPr>
              <a:t>And God saw everything that he had made, and behold, it was </a:t>
            </a:r>
            <a:r>
              <a:rPr lang="en-GB" i="1" dirty="0" err="1">
                <a:solidFill>
                  <a:srgbClr val="FFC000"/>
                </a:solidFill>
              </a:rPr>
              <a:t>Me’od</a:t>
            </a:r>
            <a:r>
              <a:rPr lang="en-GB" i="1" dirty="0">
                <a:solidFill>
                  <a:srgbClr val="FFC000"/>
                </a:solidFill>
              </a:rPr>
              <a:t> tov</a:t>
            </a:r>
            <a:r>
              <a:rPr lang="x-none" i="1" dirty="0">
                <a:solidFill>
                  <a:srgbClr val="FFC000"/>
                </a:solidFill>
              </a:rPr>
              <a:t>. And there was evening and there was morning, the sixth day.</a:t>
            </a:r>
            <a:endParaRPr lang="en-GB" dirty="0">
              <a:solidFill>
                <a:srgbClr val="FFC000"/>
              </a:solidFill>
            </a:endParaRPr>
          </a:p>
          <a:p>
            <a:pPr marL="0" indent="0" algn="r">
              <a:buNone/>
            </a:pPr>
            <a:r>
              <a:rPr lang="en-GB" b="1" dirty="0"/>
              <a:t>(</a:t>
            </a:r>
            <a:r>
              <a:rPr lang="x-none" b="1" dirty="0"/>
              <a:t>Gen</a:t>
            </a:r>
            <a:r>
              <a:rPr lang="en-GB" b="1" dirty="0" err="1"/>
              <a:t>esis</a:t>
            </a:r>
            <a:r>
              <a:rPr lang="x-none" b="1" dirty="0"/>
              <a:t> 1:31</a:t>
            </a:r>
            <a:r>
              <a:rPr lang="en-GB" b="1" dirty="0"/>
              <a:t>)</a:t>
            </a:r>
            <a:endParaRPr lang="en-GB" dirty="0"/>
          </a:p>
          <a:p>
            <a:endParaRPr lang="en-GB" dirty="0"/>
          </a:p>
        </p:txBody>
      </p:sp>
    </p:spTree>
    <p:extLst>
      <p:ext uri="{BB962C8B-B14F-4D97-AF65-F5344CB8AC3E}">
        <p14:creationId xmlns:p14="http://schemas.microsoft.com/office/powerpoint/2010/main" val="1865531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FFC000"/>
                </a:solidFill>
              </a:rPr>
              <a:t>The</a:t>
            </a:r>
            <a:r>
              <a:rPr lang="en-GB" b="1" i="1" dirty="0">
                <a:solidFill>
                  <a:srgbClr val="FFC000"/>
                </a:solidFill>
              </a:rPr>
              <a:t> Shema </a:t>
            </a:r>
            <a:r>
              <a:rPr lang="en-GB" b="1" dirty="0">
                <a:solidFill>
                  <a:srgbClr val="FFC000"/>
                </a:solidFill>
              </a:rPr>
              <a:t>(Deuteronomy 6:4-9)</a:t>
            </a:r>
            <a:endParaRPr lang="en-GB" dirty="0">
              <a:solidFill>
                <a:srgbClr val="FFC000"/>
              </a:solidFill>
            </a:endParaRPr>
          </a:p>
        </p:txBody>
      </p:sp>
      <p:sp>
        <p:nvSpPr>
          <p:cNvPr id="3" name="Content Placeholder 2"/>
          <p:cNvSpPr>
            <a:spLocks noGrp="1"/>
          </p:cNvSpPr>
          <p:nvPr>
            <p:ph idx="1"/>
          </p:nvPr>
        </p:nvSpPr>
        <p:spPr/>
        <p:txBody>
          <a:bodyPr/>
          <a:lstStyle/>
          <a:p>
            <a:r>
              <a:rPr lang="en-GB" dirty="0"/>
              <a:t>Deuteronomy 6:5 is widely recognised as the most important part of the </a:t>
            </a:r>
            <a:r>
              <a:rPr lang="en-GB" i="1" dirty="0"/>
              <a:t>Torah</a:t>
            </a:r>
            <a:r>
              <a:rPr lang="en-GB" dirty="0"/>
              <a:t>. </a:t>
            </a:r>
          </a:p>
          <a:p>
            <a:r>
              <a:rPr lang="en-GB" dirty="0"/>
              <a:t>Jesus thought so, citing it when asked to sum up the </a:t>
            </a:r>
            <a:r>
              <a:rPr lang="en-GB" i="1" dirty="0"/>
              <a:t>Torah</a:t>
            </a:r>
            <a:r>
              <a:rPr lang="en-GB" dirty="0"/>
              <a:t> in the greatest commandment (Mat.22:34-40; Mar.12:30; Luk.10:27). </a:t>
            </a:r>
          </a:p>
          <a:p>
            <a:pPr marL="0" indent="0" algn="ctr">
              <a:buNone/>
            </a:pPr>
            <a:r>
              <a:rPr lang="x-none" i="1" baseline="30000" dirty="0"/>
              <a:t>5</a:t>
            </a:r>
            <a:r>
              <a:rPr lang="x-none" i="1" dirty="0"/>
              <a:t> </a:t>
            </a:r>
            <a:r>
              <a:rPr lang="x-none" i="1" dirty="0">
                <a:solidFill>
                  <a:srgbClr val="FFC000"/>
                </a:solidFill>
              </a:rPr>
              <a:t>You shall </a:t>
            </a:r>
            <a:r>
              <a:rPr lang="x-none" b="1" i="1" u="sng" dirty="0">
                <a:solidFill>
                  <a:srgbClr val="FFC000"/>
                </a:solidFill>
              </a:rPr>
              <a:t>love</a:t>
            </a:r>
            <a:r>
              <a:rPr lang="x-none" i="1" dirty="0">
                <a:solidFill>
                  <a:srgbClr val="FFC000"/>
                </a:solidFill>
              </a:rPr>
              <a:t> the LORD your God </a:t>
            </a:r>
            <a:endParaRPr lang="en-GB" i="1" dirty="0">
              <a:solidFill>
                <a:srgbClr val="FFC000"/>
              </a:solidFill>
            </a:endParaRPr>
          </a:p>
          <a:p>
            <a:pPr marL="0" indent="0" algn="ctr">
              <a:buNone/>
            </a:pPr>
            <a:r>
              <a:rPr lang="x-none" i="1" dirty="0">
                <a:solidFill>
                  <a:srgbClr val="FFC000"/>
                </a:solidFill>
              </a:rPr>
              <a:t>with all your </a:t>
            </a:r>
            <a:r>
              <a:rPr lang="x-none" b="1" i="1" u="sng" dirty="0">
                <a:solidFill>
                  <a:srgbClr val="FFC000"/>
                </a:solidFill>
              </a:rPr>
              <a:t>heart</a:t>
            </a:r>
            <a:r>
              <a:rPr lang="x-none" i="1" dirty="0">
                <a:solidFill>
                  <a:srgbClr val="FFC000"/>
                </a:solidFill>
              </a:rPr>
              <a:t> </a:t>
            </a:r>
            <a:endParaRPr lang="en-GB" i="1" dirty="0">
              <a:solidFill>
                <a:srgbClr val="FFC000"/>
              </a:solidFill>
            </a:endParaRPr>
          </a:p>
          <a:p>
            <a:pPr marL="0" indent="0" algn="ctr">
              <a:buNone/>
            </a:pPr>
            <a:r>
              <a:rPr lang="x-none" i="1" dirty="0">
                <a:solidFill>
                  <a:srgbClr val="FFC000"/>
                </a:solidFill>
              </a:rPr>
              <a:t>and with all your </a:t>
            </a:r>
            <a:r>
              <a:rPr lang="x-none" b="1" i="1" u="sng" dirty="0">
                <a:solidFill>
                  <a:srgbClr val="FFC000"/>
                </a:solidFill>
              </a:rPr>
              <a:t>soul</a:t>
            </a:r>
            <a:r>
              <a:rPr lang="x-none" i="1" dirty="0">
                <a:solidFill>
                  <a:srgbClr val="FFC000"/>
                </a:solidFill>
              </a:rPr>
              <a:t> </a:t>
            </a:r>
            <a:endParaRPr lang="en-GB" i="1" dirty="0">
              <a:solidFill>
                <a:srgbClr val="FFC000"/>
              </a:solidFill>
            </a:endParaRPr>
          </a:p>
          <a:p>
            <a:pPr marL="0" indent="0" algn="ctr">
              <a:buNone/>
            </a:pPr>
            <a:r>
              <a:rPr lang="x-none" i="1" dirty="0">
                <a:solidFill>
                  <a:srgbClr val="FFC000"/>
                </a:solidFill>
              </a:rPr>
              <a:t>and with all your </a:t>
            </a:r>
            <a:r>
              <a:rPr lang="x-none" b="1" i="1" u="sng" dirty="0">
                <a:solidFill>
                  <a:srgbClr val="FFC000"/>
                </a:solidFill>
              </a:rPr>
              <a:t>might</a:t>
            </a:r>
            <a:r>
              <a:rPr lang="x-none" i="1" dirty="0">
                <a:solidFill>
                  <a:srgbClr val="FFC000"/>
                </a:solidFill>
              </a:rPr>
              <a:t>.</a:t>
            </a:r>
            <a:endParaRPr lang="en-GB" dirty="0">
              <a:solidFill>
                <a:srgbClr val="FFC000"/>
              </a:solidFill>
            </a:endParaRPr>
          </a:p>
          <a:p>
            <a:pPr marL="0" indent="0" algn="r">
              <a:buNone/>
            </a:pPr>
            <a:r>
              <a:rPr lang="en-GB" b="1" dirty="0"/>
              <a:t>(Deuteronomy 6:5)</a:t>
            </a:r>
            <a:endParaRPr lang="en-GB" dirty="0"/>
          </a:p>
          <a:p>
            <a:endParaRPr lang="en-GB" dirty="0"/>
          </a:p>
        </p:txBody>
      </p:sp>
    </p:spTree>
    <p:extLst>
      <p:ext uri="{BB962C8B-B14F-4D97-AF65-F5344CB8AC3E}">
        <p14:creationId xmlns:p14="http://schemas.microsoft.com/office/powerpoint/2010/main" val="412642878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FFC000"/>
                </a:solidFill>
              </a:rPr>
              <a:t>Translating Deuteronomy 6:5</a:t>
            </a:r>
            <a:br>
              <a:rPr lang="en-GB" dirty="0">
                <a:solidFill>
                  <a:srgbClr val="FFC000"/>
                </a:solidFill>
              </a:rPr>
            </a:br>
            <a:endParaRPr lang="en-GB" dirty="0">
              <a:solidFill>
                <a:srgbClr val="FFC000"/>
              </a:solidFill>
            </a:endParaRPr>
          </a:p>
        </p:txBody>
      </p:sp>
      <p:sp>
        <p:nvSpPr>
          <p:cNvPr id="3" name="Content Placeholder 2"/>
          <p:cNvSpPr>
            <a:spLocks noGrp="1"/>
          </p:cNvSpPr>
          <p:nvPr>
            <p:ph idx="1"/>
          </p:nvPr>
        </p:nvSpPr>
        <p:spPr/>
        <p:txBody>
          <a:bodyPr>
            <a:normAutofit/>
          </a:bodyPr>
          <a:lstStyle/>
          <a:p>
            <a:pPr marL="0" indent="0" algn="ctr">
              <a:buNone/>
            </a:pPr>
            <a:r>
              <a:rPr lang="en-GB" sz="3600" b="1" dirty="0"/>
              <a:t>Bearing all that in mind, </a:t>
            </a:r>
          </a:p>
          <a:p>
            <a:pPr marL="0" indent="0" algn="ctr">
              <a:buNone/>
            </a:pPr>
            <a:r>
              <a:rPr lang="en-GB" sz="3600" b="1" dirty="0"/>
              <a:t>how should we translate Deuteronomy 6:5? </a:t>
            </a:r>
          </a:p>
        </p:txBody>
      </p:sp>
      <p:pic>
        <p:nvPicPr>
          <p:cNvPr id="4" name="Content Placeholder 3" descr="hebrew text.jpg"/>
          <p:cNvPicPr>
            <a:picLocks/>
          </p:cNvPicPr>
          <p:nvPr/>
        </p:nvPicPr>
        <p:blipFill>
          <a:blip r:embed="rId2" cstate="print"/>
          <a:stretch>
            <a:fillRect/>
          </a:stretch>
        </p:blipFill>
        <p:spPr>
          <a:xfrm>
            <a:off x="9102907" y="4768600"/>
            <a:ext cx="2686050" cy="1704975"/>
          </a:xfrm>
          <a:prstGeom prst="rect">
            <a:avLst/>
          </a:prstGeom>
        </p:spPr>
      </p:pic>
    </p:spTree>
    <p:extLst>
      <p:ext uri="{BB962C8B-B14F-4D97-AF65-F5344CB8AC3E}">
        <p14:creationId xmlns:p14="http://schemas.microsoft.com/office/powerpoint/2010/main" val="358972125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5" name="Content Placeholder 4"/>
          <p:cNvSpPr>
            <a:spLocks noGrp="1"/>
          </p:cNvSpPr>
          <p:nvPr>
            <p:ph idx="1"/>
          </p:nvPr>
        </p:nvSpPr>
        <p:spPr/>
        <p:txBody>
          <a:bodyPr/>
          <a:lstStyle/>
          <a:p>
            <a:r>
              <a:rPr lang="en-GB" dirty="0"/>
              <a:t>I would probably do something like this:</a:t>
            </a:r>
          </a:p>
          <a:p>
            <a:pPr marL="0" indent="0" algn="ctr">
              <a:buNone/>
            </a:pPr>
            <a:r>
              <a:rPr lang="en-GB" i="1" baseline="30000" dirty="0">
                <a:solidFill>
                  <a:srgbClr val="FFC000"/>
                </a:solidFill>
              </a:rPr>
              <a:t>5 </a:t>
            </a:r>
            <a:r>
              <a:rPr lang="en-GB" i="1" dirty="0">
                <a:solidFill>
                  <a:srgbClr val="FFC000"/>
                </a:solidFill>
              </a:rPr>
              <a:t>Now really love (‘</a:t>
            </a:r>
            <a:r>
              <a:rPr lang="en-GB" i="1" dirty="0" err="1">
                <a:solidFill>
                  <a:srgbClr val="FFC000"/>
                </a:solidFill>
              </a:rPr>
              <a:t>aheb</a:t>
            </a:r>
            <a:r>
              <a:rPr lang="en-GB" i="1" dirty="0">
                <a:solidFill>
                  <a:srgbClr val="FFC000"/>
                </a:solidFill>
              </a:rPr>
              <a:t>) YHWH your God (of gods)</a:t>
            </a:r>
            <a:endParaRPr lang="en-GB" dirty="0">
              <a:solidFill>
                <a:srgbClr val="FFC000"/>
              </a:solidFill>
            </a:endParaRPr>
          </a:p>
          <a:p>
            <a:pPr marL="0" indent="0" algn="ctr">
              <a:buNone/>
            </a:pPr>
            <a:r>
              <a:rPr lang="en-GB" i="1" dirty="0">
                <a:solidFill>
                  <a:srgbClr val="FFC000"/>
                </a:solidFill>
              </a:rPr>
              <a:t>with everything that makes you human (</a:t>
            </a:r>
            <a:r>
              <a:rPr lang="en-GB" i="1" dirty="0" err="1">
                <a:solidFill>
                  <a:srgbClr val="FFC000"/>
                </a:solidFill>
              </a:rPr>
              <a:t>levav</a:t>
            </a:r>
            <a:r>
              <a:rPr lang="en-GB" i="1" dirty="0">
                <a:solidFill>
                  <a:srgbClr val="FFC000"/>
                </a:solidFill>
              </a:rPr>
              <a:t>),</a:t>
            </a:r>
            <a:endParaRPr lang="en-GB" dirty="0">
              <a:solidFill>
                <a:srgbClr val="FFC000"/>
              </a:solidFill>
            </a:endParaRPr>
          </a:p>
          <a:p>
            <a:pPr marL="0" indent="0" algn="ctr">
              <a:buNone/>
            </a:pPr>
            <a:r>
              <a:rPr lang="en-GB" i="1" dirty="0">
                <a:solidFill>
                  <a:srgbClr val="FFC000"/>
                </a:solidFill>
              </a:rPr>
              <a:t>and with every living breath (nephesh),</a:t>
            </a:r>
            <a:endParaRPr lang="en-GB" dirty="0">
              <a:solidFill>
                <a:srgbClr val="FFC000"/>
              </a:solidFill>
            </a:endParaRPr>
          </a:p>
          <a:p>
            <a:pPr marL="0" indent="0" algn="ctr">
              <a:buNone/>
            </a:pPr>
            <a:r>
              <a:rPr lang="en-GB" i="1" dirty="0">
                <a:solidFill>
                  <a:srgbClr val="FFC000"/>
                </a:solidFill>
              </a:rPr>
              <a:t>and do it utterly and completely.</a:t>
            </a:r>
            <a:endParaRPr lang="en-GB" dirty="0">
              <a:solidFill>
                <a:srgbClr val="FFC000"/>
              </a:solidFill>
            </a:endParaRPr>
          </a:p>
          <a:p>
            <a:pPr marL="0" indent="0" algn="r">
              <a:buNone/>
            </a:pPr>
            <a:r>
              <a:rPr lang="en-GB" b="1" dirty="0"/>
              <a:t>(Deuteronomy 6:5)</a:t>
            </a:r>
            <a:endParaRPr lang="en-GB" dirty="0"/>
          </a:p>
        </p:txBody>
      </p:sp>
    </p:spTree>
    <p:extLst>
      <p:ext uri="{BB962C8B-B14F-4D97-AF65-F5344CB8AC3E}">
        <p14:creationId xmlns:p14="http://schemas.microsoft.com/office/powerpoint/2010/main" val="15715414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FFC000"/>
                </a:solidFill>
              </a:rPr>
              <a:t>The</a:t>
            </a:r>
            <a:r>
              <a:rPr lang="en-GB" b="1" i="1" dirty="0">
                <a:solidFill>
                  <a:srgbClr val="FFC000"/>
                </a:solidFill>
              </a:rPr>
              <a:t> Shema </a:t>
            </a:r>
            <a:r>
              <a:rPr lang="en-GB" b="1" dirty="0">
                <a:solidFill>
                  <a:srgbClr val="FFC000"/>
                </a:solidFill>
              </a:rPr>
              <a:t>(Deuteronomy 6:4-9)</a:t>
            </a:r>
            <a:endParaRPr lang="en-GB" dirty="0">
              <a:solidFill>
                <a:srgbClr val="FFC000"/>
              </a:solidFill>
            </a:endParaRPr>
          </a:p>
        </p:txBody>
      </p:sp>
      <p:sp>
        <p:nvSpPr>
          <p:cNvPr id="3" name="Content Placeholder 2"/>
          <p:cNvSpPr>
            <a:spLocks noGrp="1"/>
          </p:cNvSpPr>
          <p:nvPr>
            <p:ph idx="1"/>
          </p:nvPr>
        </p:nvSpPr>
        <p:spPr/>
        <p:txBody>
          <a:bodyPr>
            <a:normAutofit lnSpcReduction="10000"/>
          </a:bodyPr>
          <a:lstStyle/>
          <a:p>
            <a:r>
              <a:rPr lang="en-GB" i="1" dirty="0"/>
              <a:t>Shema</a:t>
            </a:r>
            <a:r>
              <a:rPr lang="en-GB" dirty="0"/>
              <a:t> comes from the Hebrew ‘to hear’, with hearing leading to action. </a:t>
            </a:r>
          </a:p>
          <a:p>
            <a:r>
              <a:rPr lang="en-GB" dirty="0"/>
              <a:t>You are to listen because you value the speaker; you imbibe the message because you value the words; you then demonstrate that value in acting upon the message. </a:t>
            </a:r>
          </a:p>
          <a:p>
            <a:r>
              <a:rPr lang="en-GB" dirty="0"/>
              <a:t>As such, the </a:t>
            </a:r>
            <a:r>
              <a:rPr lang="en-GB" i="1" dirty="0"/>
              <a:t>Shema</a:t>
            </a:r>
            <a:r>
              <a:rPr lang="en-GB" dirty="0"/>
              <a:t> hearing is not passive, it is the beginning of a process, best understood as hear and do. </a:t>
            </a:r>
          </a:p>
          <a:p>
            <a:r>
              <a:rPr lang="en-GB" dirty="0"/>
              <a:t>It starts off in verse four with:</a:t>
            </a:r>
          </a:p>
          <a:p>
            <a:pPr marL="0" indent="0" algn="ctr">
              <a:buNone/>
            </a:pPr>
            <a:r>
              <a:rPr lang="en-GB" i="1" baseline="30000" dirty="0">
                <a:solidFill>
                  <a:srgbClr val="FFC000"/>
                </a:solidFill>
              </a:rPr>
              <a:t>4 </a:t>
            </a:r>
            <a:r>
              <a:rPr lang="en-GB" i="1" dirty="0">
                <a:solidFill>
                  <a:srgbClr val="FFC000"/>
                </a:solidFill>
              </a:rPr>
              <a:t>Hear, Oh Israel: YHWH our God, YHWH is one.</a:t>
            </a:r>
            <a:endParaRPr lang="en-GB" dirty="0">
              <a:solidFill>
                <a:srgbClr val="FFC000"/>
              </a:solidFill>
            </a:endParaRPr>
          </a:p>
          <a:p>
            <a:pPr marL="0" indent="0" algn="r">
              <a:buNone/>
            </a:pPr>
            <a:r>
              <a:rPr lang="en-GB" b="1" dirty="0"/>
              <a:t>(Deuteronomy 6:4)</a:t>
            </a:r>
            <a:endParaRPr lang="en-GB" dirty="0"/>
          </a:p>
          <a:p>
            <a:endParaRPr lang="en-GB" dirty="0"/>
          </a:p>
        </p:txBody>
      </p:sp>
    </p:spTree>
    <p:extLst>
      <p:ext uri="{BB962C8B-B14F-4D97-AF65-F5344CB8AC3E}">
        <p14:creationId xmlns:p14="http://schemas.microsoft.com/office/powerpoint/2010/main" val="10958931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FFC000"/>
                </a:solidFill>
              </a:rPr>
              <a:t>The</a:t>
            </a:r>
            <a:r>
              <a:rPr lang="en-GB" b="1" i="1" dirty="0">
                <a:solidFill>
                  <a:srgbClr val="FFC000"/>
                </a:solidFill>
              </a:rPr>
              <a:t> Shema </a:t>
            </a:r>
            <a:r>
              <a:rPr lang="en-GB" b="1" dirty="0">
                <a:solidFill>
                  <a:srgbClr val="FFC000"/>
                </a:solidFill>
              </a:rPr>
              <a:t>(Deuteronomy 6:4-9)</a:t>
            </a:r>
            <a:endParaRPr lang="en-GB" dirty="0"/>
          </a:p>
        </p:txBody>
      </p:sp>
      <p:sp>
        <p:nvSpPr>
          <p:cNvPr id="3" name="Content Placeholder 2"/>
          <p:cNvSpPr>
            <a:spLocks noGrp="1"/>
          </p:cNvSpPr>
          <p:nvPr>
            <p:ph idx="1"/>
          </p:nvPr>
        </p:nvSpPr>
        <p:spPr/>
        <p:txBody>
          <a:bodyPr>
            <a:normAutofit/>
          </a:bodyPr>
          <a:lstStyle/>
          <a:p>
            <a:r>
              <a:rPr lang="en-GB" dirty="0"/>
              <a:t>The foundation to what it means to be the people of God does not hinge on keeping enough rules to please him, or a completed checklist </a:t>
            </a:r>
          </a:p>
          <a:p>
            <a:r>
              <a:rPr lang="en-GB" dirty="0"/>
              <a:t>The emphasis is appropriate to a relationship based on love. </a:t>
            </a:r>
          </a:p>
          <a:p>
            <a:r>
              <a:rPr lang="en-GB" dirty="0"/>
              <a:t>We are called to love and to put his words in our heart: </a:t>
            </a:r>
          </a:p>
          <a:p>
            <a:pPr marL="0" indent="0" algn="ctr">
              <a:buNone/>
            </a:pPr>
            <a:r>
              <a:rPr lang="x-none" i="1" baseline="30000" dirty="0">
                <a:solidFill>
                  <a:srgbClr val="FFC000"/>
                </a:solidFill>
              </a:rPr>
              <a:t>6</a:t>
            </a:r>
            <a:r>
              <a:rPr lang="x-none" i="1" dirty="0">
                <a:solidFill>
                  <a:srgbClr val="FFC000"/>
                </a:solidFill>
              </a:rPr>
              <a:t> And these words that I command </a:t>
            </a:r>
            <a:r>
              <a:rPr lang="en-GB" i="1" dirty="0">
                <a:solidFill>
                  <a:srgbClr val="FFC000"/>
                </a:solidFill>
              </a:rPr>
              <a:t>(commission/ entrust) </a:t>
            </a:r>
            <a:r>
              <a:rPr lang="x-none" i="1" dirty="0">
                <a:solidFill>
                  <a:srgbClr val="FFC000"/>
                </a:solidFill>
              </a:rPr>
              <a:t>you today shall be on your heart.</a:t>
            </a:r>
            <a:endParaRPr lang="en-GB" dirty="0">
              <a:solidFill>
                <a:srgbClr val="FFC000"/>
              </a:solidFill>
            </a:endParaRPr>
          </a:p>
          <a:p>
            <a:pPr marL="0" indent="0" algn="r">
              <a:buNone/>
            </a:pPr>
            <a:r>
              <a:rPr lang="en-GB" b="1" dirty="0"/>
              <a:t>(Deuteronomy 6:6)</a:t>
            </a:r>
            <a:endParaRPr lang="en-GB" dirty="0"/>
          </a:p>
          <a:p>
            <a:endParaRPr lang="en-GB" dirty="0"/>
          </a:p>
        </p:txBody>
      </p:sp>
    </p:spTree>
    <p:extLst>
      <p:ext uri="{BB962C8B-B14F-4D97-AF65-F5344CB8AC3E}">
        <p14:creationId xmlns:p14="http://schemas.microsoft.com/office/powerpoint/2010/main" val="7009765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6131" y="0"/>
            <a:ext cx="10515600" cy="1325563"/>
          </a:xfrm>
        </p:spPr>
        <p:txBody>
          <a:bodyPr/>
          <a:lstStyle/>
          <a:p>
            <a:r>
              <a:rPr lang="en-GB" b="1" dirty="0">
                <a:solidFill>
                  <a:srgbClr val="FFC000"/>
                </a:solidFill>
              </a:rPr>
              <a:t>The</a:t>
            </a:r>
            <a:r>
              <a:rPr lang="en-GB" b="1" i="1" dirty="0">
                <a:solidFill>
                  <a:srgbClr val="FFC000"/>
                </a:solidFill>
              </a:rPr>
              <a:t> Shema </a:t>
            </a:r>
            <a:r>
              <a:rPr lang="en-GB" b="1" dirty="0">
                <a:solidFill>
                  <a:srgbClr val="FFC000"/>
                </a:solidFill>
              </a:rPr>
              <a:t>(Deuteronomy 6:4-9)</a:t>
            </a:r>
            <a:endParaRPr lang="en-GB" dirty="0">
              <a:solidFill>
                <a:srgbClr val="FFC000"/>
              </a:solidFill>
            </a:endParaRPr>
          </a:p>
        </p:txBody>
      </p:sp>
      <p:sp>
        <p:nvSpPr>
          <p:cNvPr id="3" name="Content Placeholder 2"/>
          <p:cNvSpPr>
            <a:spLocks noGrp="1"/>
          </p:cNvSpPr>
          <p:nvPr>
            <p:ph idx="1"/>
          </p:nvPr>
        </p:nvSpPr>
        <p:spPr>
          <a:xfrm>
            <a:off x="457200" y="1084217"/>
            <a:ext cx="11273246" cy="5538651"/>
          </a:xfrm>
        </p:spPr>
        <p:txBody>
          <a:bodyPr>
            <a:normAutofit/>
          </a:bodyPr>
          <a:lstStyle/>
          <a:p>
            <a:pPr marL="0" indent="0" algn="ctr">
              <a:buNone/>
            </a:pPr>
            <a:r>
              <a:rPr lang="x-none" i="1" baseline="30000" dirty="0">
                <a:solidFill>
                  <a:srgbClr val="FFC000"/>
                </a:solidFill>
              </a:rPr>
              <a:t>7</a:t>
            </a:r>
            <a:r>
              <a:rPr lang="x-none" i="1" dirty="0">
                <a:solidFill>
                  <a:srgbClr val="FFC000"/>
                </a:solidFill>
              </a:rPr>
              <a:t> You shall teach them diligently to your children, </a:t>
            </a:r>
            <a:endParaRPr lang="en-GB" i="1" dirty="0">
              <a:solidFill>
                <a:srgbClr val="FFC000"/>
              </a:solidFill>
            </a:endParaRPr>
          </a:p>
          <a:p>
            <a:pPr marL="0" indent="0" algn="ctr">
              <a:buNone/>
            </a:pPr>
            <a:r>
              <a:rPr lang="x-none" i="1" dirty="0">
                <a:solidFill>
                  <a:srgbClr val="FFC000"/>
                </a:solidFill>
              </a:rPr>
              <a:t>and shall talk of them when you sit in your house, </a:t>
            </a:r>
            <a:endParaRPr lang="en-GB" i="1" dirty="0">
              <a:solidFill>
                <a:srgbClr val="FFC000"/>
              </a:solidFill>
            </a:endParaRPr>
          </a:p>
          <a:p>
            <a:pPr marL="0" indent="0" algn="ctr">
              <a:buNone/>
            </a:pPr>
            <a:r>
              <a:rPr lang="x-none" i="1" dirty="0">
                <a:solidFill>
                  <a:srgbClr val="FFC000"/>
                </a:solidFill>
              </a:rPr>
              <a:t>and when you walk by the way, </a:t>
            </a:r>
            <a:endParaRPr lang="en-GB" i="1" dirty="0">
              <a:solidFill>
                <a:srgbClr val="FFC000"/>
              </a:solidFill>
            </a:endParaRPr>
          </a:p>
          <a:p>
            <a:pPr marL="0" indent="0" algn="ctr">
              <a:buNone/>
            </a:pPr>
            <a:r>
              <a:rPr lang="x-none" i="1" dirty="0">
                <a:solidFill>
                  <a:srgbClr val="FFC000"/>
                </a:solidFill>
              </a:rPr>
              <a:t>and when you lie down, </a:t>
            </a:r>
            <a:endParaRPr lang="en-GB" i="1" dirty="0">
              <a:solidFill>
                <a:srgbClr val="FFC000"/>
              </a:solidFill>
            </a:endParaRPr>
          </a:p>
          <a:p>
            <a:pPr marL="0" indent="0" algn="ctr">
              <a:buNone/>
            </a:pPr>
            <a:r>
              <a:rPr lang="x-none" i="1" dirty="0">
                <a:solidFill>
                  <a:srgbClr val="FFC000"/>
                </a:solidFill>
              </a:rPr>
              <a:t>and when you rise.</a:t>
            </a:r>
            <a:endParaRPr lang="en-GB" dirty="0">
              <a:solidFill>
                <a:srgbClr val="FFC000"/>
              </a:solidFill>
            </a:endParaRPr>
          </a:p>
          <a:p>
            <a:pPr marL="0" indent="0" algn="ctr">
              <a:buNone/>
            </a:pPr>
            <a:r>
              <a:rPr lang="x-none" i="1" baseline="30000" dirty="0">
                <a:solidFill>
                  <a:srgbClr val="FFC000"/>
                </a:solidFill>
              </a:rPr>
              <a:t>8</a:t>
            </a:r>
            <a:r>
              <a:rPr lang="x-none" i="1" dirty="0">
                <a:solidFill>
                  <a:srgbClr val="FFC000"/>
                </a:solidFill>
              </a:rPr>
              <a:t> You shall bind them as a sign on your hand, </a:t>
            </a:r>
            <a:endParaRPr lang="en-GB" i="1" dirty="0">
              <a:solidFill>
                <a:srgbClr val="FFC000"/>
              </a:solidFill>
            </a:endParaRPr>
          </a:p>
          <a:p>
            <a:pPr marL="0" indent="0" algn="ctr">
              <a:buNone/>
            </a:pPr>
            <a:r>
              <a:rPr lang="x-none" i="1" dirty="0">
                <a:solidFill>
                  <a:srgbClr val="FFC000"/>
                </a:solidFill>
              </a:rPr>
              <a:t>and they shall be as frontlets between your eyes.</a:t>
            </a:r>
            <a:endParaRPr lang="en-GB" dirty="0">
              <a:solidFill>
                <a:srgbClr val="FFC000"/>
              </a:solidFill>
            </a:endParaRPr>
          </a:p>
          <a:p>
            <a:pPr marL="0" indent="0" algn="ctr">
              <a:buNone/>
            </a:pPr>
            <a:r>
              <a:rPr lang="x-none" i="1" baseline="30000" dirty="0">
                <a:solidFill>
                  <a:srgbClr val="FFC000"/>
                </a:solidFill>
              </a:rPr>
              <a:t>9</a:t>
            </a:r>
            <a:r>
              <a:rPr lang="x-none" i="1" dirty="0">
                <a:solidFill>
                  <a:srgbClr val="FFC000"/>
                </a:solidFill>
              </a:rPr>
              <a:t> You shall write them on the doorposts of your house </a:t>
            </a:r>
            <a:endParaRPr lang="en-GB" i="1" dirty="0">
              <a:solidFill>
                <a:srgbClr val="FFC000"/>
              </a:solidFill>
            </a:endParaRPr>
          </a:p>
          <a:p>
            <a:pPr marL="0" indent="0" algn="ctr">
              <a:buNone/>
            </a:pPr>
            <a:r>
              <a:rPr lang="x-none" i="1" dirty="0">
                <a:solidFill>
                  <a:srgbClr val="FFC000"/>
                </a:solidFill>
              </a:rPr>
              <a:t>and on your gates.</a:t>
            </a:r>
            <a:endParaRPr lang="en-GB" dirty="0">
              <a:solidFill>
                <a:srgbClr val="FFC000"/>
              </a:solidFill>
            </a:endParaRPr>
          </a:p>
          <a:p>
            <a:pPr marL="0" indent="0" algn="r">
              <a:buNone/>
            </a:pPr>
            <a:r>
              <a:rPr lang="en-GB" b="1" dirty="0"/>
              <a:t>(Deuteronomy 6:7-9)</a:t>
            </a:r>
            <a:endParaRPr lang="en-GB" dirty="0"/>
          </a:p>
          <a:p>
            <a:endParaRPr lang="en-GB" dirty="0"/>
          </a:p>
        </p:txBody>
      </p:sp>
    </p:spTree>
    <p:extLst>
      <p:ext uri="{BB962C8B-B14F-4D97-AF65-F5344CB8AC3E}">
        <p14:creationId xmlns:p14="http://schemas.microsoft.com/office/powerpoint/2010/main" val="22053455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6131" y="0"/>
            <a:ext cx="10515600" cy="1325563"/>
          </a:xfrm>
        </p:spPr>
        <p:txBody>
          <a:bodyPr/>
          <a:lstStyle/>
          <a:p>
            <a:r>
              <a:rPr lang="en-GB" b="1" dirty="0">
                <a:solidFill>
                  <a:srgbClr val="FFC000"/>
                </a:solidFill>
              </a:rPr>
              <a:t>The</a:t>
            </a:r>
            <a:r>
              <a:rPr lang="en-GB" b="1" i="1" dirty="0">
                <a:solidFill>
                  <a:srgbClr val="FFC000"/>
                </a:solidFill>
              </a:rPr>
              <a:t> Shema </a:t>
            </a:r>
            <a:r>
              <a:rPr lang="en-GB" b="1" dirty="0">
                <a:solidFill>
                  <a:srgbClr val="FFC000"/>
                </a:solidFill>
              </a:rPr>
              <a:t>(Deuteronomy 6:4-9)</a:t>
            </a:r>
            <a:endParaRPr lang="en-GB" dirty="0">
              <a:solidFill>
                <a:srgbClr val="FFC000"/>
              </a:solidFill>
            </a:endParaRPr>
          </a:p>
        </p:txBody>
      </p:sp>
      <p:sp>
        <p:nvSpPr>
          <p:cNvPr id="3" name="Content Placeholder 2"/>
          <p:cNvSpPr>
            <a:spLocks noGrp="1"/>
          </p:cNvSpPr>
          <p:nvPr>
            <p:ph idx="1"/>
          </p:nvPr>
        </p:nvSpPr>
        <p:spPr>
          <a:xfrm>
            <a:off x="457200" y="1084217"/>
            <a:ext cx="11273246" cy="5538651"/>
          </a:xfrm>
        </p:spPr>
        <p:txBody>
          <a:bodyPr>
            <a:normAutofit/>
          </a:bodyPr>
          <a:lstStyle/>
          <a:p>
            <a:r>
              <a:rPr lang="en-GB" dirty="0"/>
              <a:t>The teaching of the children = a multi-generational truth. </a:t>
            </a:r>
          </a:p>
          <a:p>
            <a:r>
              <a:rPr lang="en-GB" dirty="0"/>
              <a:t>Then we have the Hebraic way of positing two extremes such as:</a:t>
            </a:r>
          </a:p>
          <a:p>
            <a:pPr lvl="1"/>
            <a:r>
              <a:rPr lang="en-GB" sz="2800" dirty="0"/>
              <a:t>Heights and depths (Psa.139:8; Amo.9:2-4). </a:t>
            </a:r>
          </a:p>
          <a:p>
            <a:pPr marL="0" indent="0" algn="ctr">
              <a:buNone/>
            </a:pPr>
            <a:r>
              <a:rPr lang="en-GB" i="1" baseline="30000" dirty="0">
                <a:solidFill>
                  <a:srgbClr val="FFC000"/>
                </a:solidFill>
              </a:rPr>
              <a:t>8 </a:t>
            </a:r>
            <a:r>
              <a:rPr lang="x-none" i="1" dirty="0">
                <a:solidFill>
                  <a:srgbClr val="FFC000"/>
                </a:solidFill>
              </a:rPr>
              <a:t>If I ascend to heaven, you are there! </a:t>
            </a:r>
            <a:endParaRPr lang="en-GB" i="1" dirty="0">
              <a:solidFill>
                <a:srgbClr val="FFC000"/>
              </a:solidFill>
            </a:endParaRPr>
          </a:p>
          <a:p>
            <a:pPr marL="0" indent="0" algn="ctr">
              <a:buNone/>
            </a:pPr>
            <a:r>
              <a:rPr lang="x-none" i="1" dirty="0">
                <a:solidFill>
                  <a:srgbClr val="FFC000"/>
                </a:solidFill>
              </a:rPr>
              <a:t>If I make my bed in Sheol, you are there!</a:t>
            </a:r>
            <a:endParaRPr lang="en-GB" dirty="0">
              <a:solidFill>
                <a:srgbClr val="FFC000"/>
              </a:solidFill>
            </a:endParaRPr>
          </a:p>
          <a:p>
            <a:pPr marL="0" indent="0" algn="r">
              <a:buNone/>
            </a:pPr>
            <a:r>
              <a:rPr lang="en-GB" b="1" dirty="0"/>
              <a:t>(</a:t>
            </a:r>
            <a:r>
              <a:rPr lang="x-none" b="1" dirty="0"/>
              <a:t>Psa</a:t>
            </a:r>
            <a:r>
              <a:rPr lang="en-GB" b="1" dirty="0"/>
              <a:t>lm</a:t>
            </a:r>
            <a:r>
              <a:rPr lang="x-none" b="1" dirty="0"/>
              <a:t> 139:8</a:t>
            </a:r>
            <a:r>
              <a:rPr lang="en-GB" b="1" dirty="0"/>
              <a:t>)</a:t>
            </a:r>
            <a:endParaRPr lang="en-GB" dirty="0"/>
          </a:p>
          <a:p>
            <a:pPr lvl="1"/>
            <a:r>
              <a:rPr lang="en-GB" sz="2800" dirty="0"/>
              <a:t>Or, Morning and evening (Psa.55:17; 119:147-8). </a:t>
            </a:r>
          </a:p>
          <a:p>
            <a:pPr marL="0" indent="0" algn="ctr">
              <a:buNone/>
            </a:pPr>
            <a:r>
              <a:rPr lang="en-GB" i="1" baseline="30000" dirty="0">
                <a:solidFill>
                  <a:srgbClr val="FFC000"/>
                </a:solidFill>
              </a:rPr>
              <a:t>17 </a:t>
            </a:r>
            <a:r>
              <a:rPr lang="x-none" i="1" dirty="0">
                <a:solidFill>
                  <a:srgbClr val="FFC000"/>
                </a:solidFill>
              </a:rPr>
              <a:t>Evening and morning and at noon I utter my complaint and moan, </a:t>
            </a:r>
            <a:endParaRPr lang="en-GB" i="1" dirty="0">
              <a:solidFill>
                <a:srgbClr val="FFC000"/>
              </a:solidFill>
            </a:endParaRPr>
          </a:p>
          <a:p>
            <a:pPr marL="0" indent="0" algn="ctr">
              <a:buNone/>
            </a:pPr>
            <a:r>
              <a:rPr lang="x-none" i="1" dirty="0">
                <a:solidFill>
                  <a:srgbClr val="FFC000"/>
                </a:solidFill>
              </a:rPr>
              <a:t>and he hears my voice.</a:t>
            </a:r>
          </a:p>
          <a:p>
            <a:pPr marL="0" indent="0" algn="r">
              <a:buNone/>
            </a:pPr>
            <a:r>
              <a:rPr lang="en-GB" b="1" dirty="0"/>
              <a:t>(</a:t>
            </a:r>
            <a:r>
              <a:rPr lang="x-none" b="1" dirty="0"/>
              <a:t>Psa</a:t>
            </a:r>
            <a:r>
              <a:rPr lang="en-GB" b="1" dirty="0"/>
              <a:t>lm</a:t>
            </a:r>
            <a:r>
              <a:rPr lang="x-none" b="1" dirty="0"/>
              <a:t> 55:17</a:t>
            </a:r>
            <a:r>
              <a:rPr lang="en-GB" b="1" dirty="0"/>
              <a:t>)</a:t>
            </a:r>
            <a:endParaRPr lang="en-GB" dirty="0"/>
          </a:p>
        </p:txBody>
      </p:sp>
    </p:spTree>
    <p:extLst>
      <p:ext uri="{BB962C8B-B14F-4D97-AF65-F5344CB8AC3E}">
        <p14:creationId xmlns:p14="http://schemas.microsoft.com/office/powerpoint/2010/main" val="35498321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6131" y="0"/>
            <a:ext cx="10515600" cy="1325563"/>
          </a:xfrm>
        </p:spPr>
        <p:txBody>
          <a:bodyPr/>
          <a:lstStyle/>
          <a:p>
            <a:r>
              <a:rPr lang="en-GB" b="1" dirty="0">
                <a:solidFill>
                  <a:srgbClr val="FFC000"/>
                </a:solidFill>
              </a:rPr>
              <a:t>The</a:t>
            </a:r>
            <a:r>
              <a:rPr lang="en-GB" b="1" i="1" dirty="0">
                <a:solidFill>
                  <a:srgbClr val="FFC000"/>
                </a:solidFill>
              </a:rPr>
              <a:t> Shema </a:t>
            </a:r>
            <a:r>
              <a:rPr lang="en-GB" b="1" dirty="0">
                <a:solidFill>
                  <a:srgbClr val="FFC000"/>
                </a:solidFill>
              </a:rPr>
              <a:t>(Deuteronomy 6:4-9)</a:t>
            </a:r>
            <a:endParaRPr lang="en-GB" dirty="0">
              <a:solidFill>
                <a:srgbClr val="FFC000"/>
              </a:solidFill>
            </a:endParaRPr>
          </a:p>
        </p:txBody>
      </p:sp>
      <p:sp>
        <p:nvSpPr>
          <p:cNvPr id="3" name="Content Placeholder 2"/>
          <p:cNvSpPr>
            <a:spLocks noGrp="1"/>
          </p:cNvSpPr>
          <p:nvPr>
            <p:ph idx="1"/>
          </p:nvPr>
        </p:nvSpPr>
        <p:spPr>
          <a:xfrm>
            <a:off x="838199" y="1084218"/>
            <a:ext cx="10670177" cy="5434148"/>
          </a:xfrm>
        </p:spPr>
        <p:txBody>
          <a:bodyPr>
            <a:normAutofit/>
          </a:bodyPr>
          <a:lstStyle/>
          <a:p>
            <a:r>
              <a:rPr lang="en-GB" dirty="0"/>
              <a:t>By using the two extremes it also includes everything in between.</a:t>
            </a:r>
          </a:p>
          <a:p>
            <a:endParaRPr lang="en-GB" dirty="0"/>
          </a:p>
          <a:p>
            <a:r>
              <a:rPr lang="en-GB" dirty="0"/>
              <a:t>Deuteronomy 6:7-9 says to remember to love God:</a:t>
            </a:r>
          </a:p>
          <a:p>
            <a:pPr lvl="1"/>
            <a:r>
              <a:rPr lang="en-GB" dirty="0"/>
              <a:t>In every generation</a:t>
            </a:r>
          </a:p>
          <a:p>
            <a:pPr lvl="1"/>
            <a:r>
              <a:rPr lang="en-GB" dirty="0"/>
              <a:t>In and out of your home (everywhere), </a:t>
            </a:r>
          </a:p>
          <a:p>
            <a:pPr lvl="1"/>
            <a:r>
              <a:rPr lang="en-GB" dirty="0"/>
              <a:t>From the end and the beginning of a day (all of the time)</a:t>
            </a:r>
          </a:p>
          <a:p>
            <a:pPr lvl="1"/>
            <a:r>
              <a:rPr lang="en-GB" dirty="0"/>
              <a:t>On your hand (all that you do)</a:t>
            </a:r>
          </a:p>
          <a:p>
            <a:pPr lvl="1"/>
            <a:r>
              <a:rPr lang="en-GB" dirty="0"/>
              <a:t>Before your eyes (all of your thoughts)</a:t>
            </a:r>
          </a:p>
          <a:p>
            <a:pPr lvl="1"/>
            <a:r>
              <a:rPr lang="en-GB" dirty="0"/>
              <a:t>On the entrance of your homes and gates (a constant public reminder). </a:t>
            </a:r>
          </a:p>
          <a:p>
            <a:endParaRPr lang="en-GB" dirty="0"/>
          </a:p>
        </p:txBody>
      </p:sp>
    </p:spTree>
    <p:extLst>
      <p:ext uri="{BB962C8B-B14F-4D97-AF65-F5344CB8AC3E}">
        <p14:creationId xmlns:p14="http://schemas.microsoft.com/office/powerpoint/2010/main" val="246349969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TM10001103[[fn=Headlines]]</Template>
  <TotalTime>3481</TotalTime>
  <Words>3969</Words>
  <Application>Microsoft Office PowerPoint</Application>
  <PresentationFormat>Widescreen</PresentationFormat>
  <Paragraphs>322</Paragraphs>
  <Slides>41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41</vt:i4>
      </vt:variant>
    </vt:vector>
  </HeadingPairs>
  <TitlesOfParts>
    <vt:vector size="47" baseType="lpstr">
      <vt:lpstr>Arial</vt:lpstr>
      <vt:lpstr>Arial Black</vt:lpstr>
      <vt:lpstr>Calibri</vt:lpstr>
      <vt:lpstr>Calibri Light</vt:lpstr>
      <vt:lpstr>Times New Roman</vt:lpstr>
      <vt:lpstr>Office Theme</vt:lpstr>
      <vt:lpstr>PowerPoint Presentation</vt:lpstr>
      <vt:lpstr>The foundations</vt:lpstr>
      <vt:lpstr>The foundations</vt:lpstr>
      <vt:lpstr>The Shema (Deuteronomy 6:4-9)</vt:lpstr>
      <vt:lpstr>The Shema (Deuteronomy 6:4-9)</vt:lpstr>
      <vt:lpstr>The Shema (Deuteronomy 6:4-9)</vt:lpstr>
      <vt:lpstr>The Shema (Deuteronomy 6:4-9)</vt:lpstr>
      <vt:lpstr>The Shema (Deuteronomy 6:4-9)</vt:lpstr>
      <vt:lpstr>The Shema (Deuteronomy 6:4-9)</vt:lpstr>
      <vt:lpstr>Deuteronomy 6:5 </vt:lpstr>
      <vt:lpstr>The Shema</vt:lpstr>
      <vt:lpstr>Word 11: אָהֵב (‘ahev/ ‘aheb) Love</vt:lpstr>
      <vt:lpstr>Word 11: אָהֵב (‘ahev/ ‘aheb) Love</vt:lpstr>
      <vt:lpstr>Word 11: אָהֵב (‘ahev/ ‘aheb) Love</vt:lpstr>
      <vt:lpstr>Word 11: אָהֵב (‘ahev/ ‘aheb) Love</vt:lpstr>
      <vt:lpstr>Word 11: אָהֵב (‘ahev/ ‘aheb) Love</vt:lpstr>
      <vt:lpstr>Word 11: אָהֵב (‘ahev/ ‘aheb) Love</vt:lpstr>
      <vt:lpstr>Word 12: לֵבָב (Levav) heart</vt:lpstr>
      <vt:lpstr>Word 12: לֵבָב (Levav) heart</vt:lpstr>
      <vt:lpstr>Word 12: לֵבָב (Levav) heart</vt:lpstr>
      <vt:lpstr>Word 12: לֵבָב (Levav) heart</vt:lpstr>
      <vt:lpstr>Word 12: לֵבָב (Levav) heart</vt:lpstr>
      <vt:lpstr>Word 12: לֵבָב (Levav) heart</vt:lpstr>
      <vt:lpstr>Word 12: לֵבָב (Levav) heart</vt:lpstr>
      <vt:lpstr>Word 12: לֵבָב (Levav) heart</vt:lpstr>
      <vt:lpstr>Word 12: לֵבָב (Levav) heart</vt:lpstr>
      <vt:lpstr>Word 12: לֵבָב (Levav) heart</vt:lpstr>
      <vt:lpstr>Heart?</vt:lpstr>
      <vt:lpstr>Word 13: נֶפֶשׁ (Nephesh) ‘Soul’ </vt:lpstr>
      <vt:lpstr>Word 13: נֶפֶשׁ (Nephesh) ‘Soul’ </vt:lpstr>
      <vt:lpstr>Word 13: נֶפֶשׁ (Nephesh) ‘Soul’ </vt:lpstr>
      <vt:lpstr>Word 13: נֶפֶשׁ (Nephesh) ‘Soul’ </vt:lpstr>
      <vt:lpstr>‘Soul’ Nephesh (נֶּפֶשׁ)</vt:lpstr>
      <vt:lpstr>Soul?</vt:lpstr>
      <vt:lpstr>The afterlife</vt:lpstr>
      <vt:lpstr>The afterlife</vt:lpstr>
      <vt:lpstr>Heart and Soul?</vt:lpstr>
      <vt:lpstr>Word 14: מְאֹד (Me’od) ‘might’ </vt:lpstr>
      <vt:lpstr>Word 14: מְאֹד (Me’od )  completely / to the nth degree + might + potential</vt:lpstr>
      <vt:lpstr>Translating Deuteronomy 6:5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Iain Hepburn</dc:creator>
  <cp:lastModifiedBy>Sally Pirie</cp:lastModifiedBy>
  <cp:revision>143</cp:revision>
  <dcterms:created xsi:type="dcterms:W3CDTF">2016-08-19T09:19:34Z</dcterms:created>
  <dcterms:modified xsi:type="dcterms:W3CDTF">2020-02-26T09:58:58Z</dcterms:modified>
</cp:coreProperties>
</file>